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260" r:id="rId62"/>
  </p:sldIdLst>
  <p:sldSz cx="12192000" cy="6858000"/>
  <p:notesSz cx="6858000" cy="9144000"/>
  <p:embeddedFontLst>
    <p:embeddedFont>
      <p:font typeface="Wingdings 2" panose="05020102010507070707" pitchFamily="18" charset="2"/>
      <p:regular r:id="rId64"/>
    </p:embeddedFont>
    <p:embeddedFont>
      <p:font typeface="Tahoma" panose="020B0604030504040204" pitchFamily="34" charset="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8" d="100"/>
          <a:sy n="88" d="100"/>
        </p:scale>
        <p:origin x="62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32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C97E9-E108-4A2F-B35F-CACDD54B0441}" type="doc">
      <dgm:prSet loTypeId="urn:microsoft.com/office/officeart/2005/8/layout/default#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4CE85B4-768B-4A2F-95DE-73F7E126CBED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  <a:ea typeface="+mj-ea"/>
              <a:cs typeface="+mj-cs"/>
            </a:rPr>
            <a:t>The nested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construct consists of multiple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statements.</a:t>
          </a:r>
          <a:endParaRPr lang="en-US" sz="1600" dirty="0"/>
        </a:p>
      </dgm:t>
    </dgm:pt>
    <dgm:pt modelId="{EE78F0BF-B431-426E-972E-D5706842892B}" type="parTrans" cxnId="{9C008D68-D48E-456B-8BB6-43190E64C47F}">
      <dgm:prSet/>
      <dgm:spPr/>
      <dgm:t>
        <a:bodyPr/>
        <a:lstStyle/>
        <a:p>
          <a:endParaRPr lang="en-US" sz="2400"/>
        </a:p>
      </dgm:t>
    </dgm:pt>
    <dgm:pt modelId="{3A48AE7A-407D-4DED-A0B0-34D48BA7FAD9}" type="sibTrans" cxnId="{9C008D68-D48E-456B-8BB6-43190E64C47F}">
      <dgm:prSet/>
      <dgm:spPr/>
      <dgm:t>
        <a:bodyPr/>
        <a:lstStyle/>
        <a:p>
          <a:endParaRPr lang="en-US" sz="2400"/>
        </a:p>
      </dgm:t>
    </dgm:pt>
    <dgm:pt modelId="{71CA829A-D0C9-43D6-9F61-777D7E5B6E15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  <a:ea typeface="+mj-ea"/>
              <a:cs typeface="+mj-cs"/>
            </a:rPr>
            <a:t>The nested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construct starts with the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statement, which is called the outer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statement, and contains multiple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 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statements, which are called inner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statements.</a:t>
          </a:r>
          <a:endParaRPr lang="en-US" sz="1600" dirty="0"/>
        </a:p>
      </dgm:t>
    </dgm:pt>
    <dgm:pt modelId="{69FD376D-F371-4A78-AC35-E4D7ABAB88BD}" type="parTrans" cxnId="{637EA20F-FF5B-42E3-BB9C-D1C42B5963E0}">
      <dgm:prSet/>
      <dgm:spPr/>
      <dgm:t>
        <a:bodyPr/>
        <a:lstStyle/>
        <a:p>
          <a:endParaRPr lang="en-US" sz="2400"/>
        </a:p>
      </dgm:t>
    </dgm:pt>
    <dgm:pt modelId="{4D77BAEA-D1B4-4692-BC1B-779DCF3A34DA}" type="sibTrans" cxnId="{637EA20F-FF5B-42E3-BB9C-D1C42B5963E0}">
      <dgm:prSet/>
      <dgm:spPr/>
      <dgm:t>
        <a:bodyPr/>
        <a:lstStyle/>
        <a:p>
          <a:endParaRPr lang="en-US" sz="2400"/>
        </a:p>
      </dgm:t>
    </dgm:pt>
    <dgm:pt modelId="{D2D2A974-AEB7-48CC-BE1E-E221275126E6}">
      <dgm:prSet phldrT="[Text]" custT="1"/>
      <dgm:spPr/>
      <dgm:t>
        <a:bodyPr/>
        <a:lstStyle/>
        <a:p>
          <a:r>
            <a:rPr lang="en-GB" sz="1600" dirty="0" smtClean="0">
              <a:latin typeface="Calibri" pitchFamily="34" charset="0"/>
              <a:ea typeface="+mj-ea"/>
              <a:cs typeface="+mj-cs"/>
            </a:rPr>
            <a:t>In the nested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 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construct, the outer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 condition controls the execution of the inner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 statements. The compiler executes the inner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 statements only if the condition in the outer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 statement is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true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.</a:t>
          </a:r>
          <a:endParaRPr lang="en-US" sz="1600" dirty="0"/>
        </a:p>
      </dgm:t>
    </dgm:pt>
    <dgm:pt modelId="{D319B106-2C36-4EBD-92A4-BAD821BA90E2}" type="parTrans" cxnId="{253CC2FB-8448-415A-BFDD-342C9B9FC9E2}">
      <dgm:prSet/>
      <dgm:spPr/>
      <dgm:t>
        <a:bodyPr/>
        <a:lstStyle/>
        <a:p>
          <a:endParaRPr lang="en-US" sz="2400"/>
        </a:p>
      </dgm:t>
    </dgm:pt>
    <dgm:pt modelId="{440959C4-908C-47CE-BC47-7296D45FE8C7}" type="sibTrans" cxnId="{253CC2FB-8448-415A-BFDD-342C9B9FC9E2}">
      <dgm:prSet/>
      <dgm:spPr/>
      <dgm:t>
        <a:bodyPr/>
        <a:lstStyle/>
        <a:p>
          <a:endParaRPr lang="en-US" sz="2400"/>
        </a:p>
      </dgm:t>
    </dgm:pt>
    <dgm:pt modelId="{058D93E3-27DA-46AD-B879-EE8EABF9CCF3}">
      <dgm:prSet phldrT="[Text]" custT="1"/>
      <dgm:spPr/>
      <dgm:t>
        <a:bodyPr/>
        <a:lstStyle/>
        <a:p>
          <a:r>
            <a:rPr lang="en-GB" sz="1600" dirty="0" smtClean="0">
              <a:latin typeface="Calibri" pitchFamily="34" charset="0"/>
              <a:ea typeface="+mj-ea"/>
              <a:cs typeface="+mj-cs"/>
            </a:rPr>
            <a:t>In addition, each inner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 statement is executed only if the condition in its previous inner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 statement is </a:t>
          </a:r>
          <a:r>
            <a:rPr lang="en-GB" sz="1600" dirty="0" smtClean="0">
              <a:latin typeface="Courier New" pitchFamily="49" charset="0"/>
              <a:ea typeface="+mj-ea"/>
              <a:cs typeface="Courier New" pitchFamily="49" charset="0"/>
            </a:rPr>
            <a:t>true</a:t>
          </a:r>
          <a:r>
            <a:rPr lang="en-GB" sz="1600" dirty="0" smtClean="0">
              <a:latin typeface="Calibri" pitchFamily="34" charset="0"/>
              <a:ea typeface="+mj-ea"/>
              <a:cs typeface="+mj-cs"/>
            </a:rPr>
            <a:t>.</a:t>
          </a:r>
          <a:endParaRPr lang="en-US" sz="1600" dirty="0"/>
        </a:p>
      </dgm:t>
    </dgm:pt>
    <dgm:pt modelId="{B86EBFDA-606A-4AE7-9B1A-3D105D96880C}" type="parTrans" cxnId="{4ECCC62B-3C70-4FB2-A8BC-C14C03406B3A}">
      <dgm:prSet/>
      <dgm:spPr/>
      <dgm:t>
        <a:bodyPr/>
        <a:lstStyle/>
        <a:p>
          <a:endParaRPr lang="en-US" sz="2400"/>
        </a:p>
      </dgm:t>
    </dgm:pt>
    <dgm:pt modelId="{1DB3BA52-BA2B-4EF4-9869-81DBD54B94D6}" type="sibTrans" cxnId="{4ECCC62B-3C70-4FB2-A8BC-C14C03406B3A}">
      <dgm:prSet/>
      <dgm:spPr/>
      <dgm:t>
        <a:bodyPr/>
        <a:lstStyle/>
        <a:p>
          <a:endParaRPr lang="en-US" sz="2400"/>
        </a:p>
      </dgm:t>
    </dgm:pt>
    <dgm:pt modelId="{700B5524-2FAD-4693-995F-EFFFC60CDFD4}" type="pres">
      <dgm:prSet presAssocID="{A24C97E9-E108-4A2F-B35F-CACDD54B044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4730CE-2B0C-4D84-A2B9-02654FC6BECA}" type="pres">
      <dgm:prSet presAssocID="{C4CE85B4-768B-4A2F-95DE-73F7E126CBED}" presName="node" presStyleLbl="node1" presStyleIdx="0" presStyleCnt="4" custScaleX="127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6F6A5-90BA-4D1D-B6C2-66555ED4C35D}" type="pres">
      <dgm:prSet presAssocID="{3A48AE7A-407D-4DED-A0B0-34D48BA7FAD9}" presName="sibTrans" presStyleCnt="0"/>
      <dgm:spPr/>
    </dgm:pt>
    <dgm:pt modelId="{4EE6EA30-526C-4D27-9DC4-5F34AE134D24}" type="pres">
      <dgm:prSet presAssocID="{71CA829A-D0C9-43D6-9F61-777D7E5B6E15}" presName="node" presStyleLbl="node1" presStyleIdx="1" presStyleCnt="4" custScaleX="127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F09D2-253E-48CE-89B5-1B5CD38B0E28}" type="pres">
      <dgm:prSet presAssocID="{4D77BAEA-D1B4-4692-BC1B-779DCF3A34DA}" presName="sibTrans" presStyleCnt="0"/>
      <dgm:spPr/>
    </dgm:pt>
    <dgm:pt modelId="{76BBCA8A-015B-4A0F-A569-FDD0F75DBF95}" type="pres">
      <dgm:prSet presAssocID="{D2D2A974-AEB7-48CC-BE1E-E221275126E6}" presName="node" presStyleLbl="node1" presStyleIdx="2" presStyleCnt="4" custScaleX="127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816F1D-A82E-49A5-8B4C-1F11E4465839}" type="pres">
      <dgm:prSet presAssocID="{440959C4-908C-47CE-BC47-7296D45FE8C7}" presName="sibTrans" presStyleCnt="0"/>
      <dgm:spPr/>
    </dgm:pt>
    <dgm:pt modelId="{91CBDBE3-BB4D-4AFB-81BE-0F939D34AABE}" type="pres">
      <dgm:prSet presAssocID="{058D93E3-27DA-46AD-B879-EE8EABF9CCF3}" presName="node" presStyleLbl="node1" presStyleIdx="3" presStyleCnt="4" custScaleX="127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CCC62B-3C70-4FB2-A8BC-C14C03406B3A}" srcId="{A24C97E9-E108-4A2F-B35F-CACDD54B0441}" destId="{058D93E3-27DA-46AD-B879-EE8EABF9CCF3}" srcOrd="3" destOrd="0" parTransId="{B86EBFDA-606A-4AE7-9B1A-3D105D96880C}" sibTransId="{1DB3BA52-BA2B-4EF4-9869-81DBD54B94D6}"/>
    <dgm:cxn modelId="{1321B3A3-B5C8-4D61-89BD-9F2F53323CF2}" type="presOf" srcId="{71CA829A-D0C9-43D6-9F61-777D7E5B6E15}" destId="{4EE6EA30-526C-4D27-9DC4-5F34AE134D24}" srcOrd="0" destOrd="0" presId="urn:microsoft.com/office/officeart/2005/8/layout/default#1"/>
    <dgm:cxn modelId="{253CC2FB-8448-415A-BFDD-342C9B9FC9E2}" srcId="{A24C97E9-E108-4A2F-B35F-CACDD54B0441}" destId="{D2D2A974-AEB7-48CC-BE1E-E221275126E6}" srcOrd="2" destOrd="0" parTransId="{D319B106-2C36-4EBD-92A4-BAD821BA90E2}" sibTransId="{440959C4-908C-47CE-BC47-7296D45FE8C7}"/>
    <dgm:cxn modelId="{4F4BF397-93D1-4DEA-A12F-479BCE3042F1}" type="presOf" srcId="{D2D2A974-AEB7-48CC-BE1E-E221275126E6}" destId="{76BBCA8A-015B-4A0F-A569-FDD0F75DBF95}" srcOrd="0" destOrd="0" presId="urn:microsoft.com/office/officeart/2005/8/layout/default#1"/>
    <dgm:cxn modelId="{637EA20F-FF5B-42E3-BB9C-D1C42B5963E0}" srcId="{A24C97E9-E108-4A2F-B35F-CACDD54B0441}" destId="{71CA829A-D0C9-43D6-9F61-777D7E5B6E15}" srcOrd="1" destOrd="0" parTransId="{69FD376D-F371-4A78-AC35-E4D7ABAB88BD}" sibTransId="{4D77BAEA-D1B4-4692-BC1B-779DCF3A34DA}"/>
    <dgm:cxn modelId="{9EF16339-125E-40AD-915B-ACB072E7DD8E}" type="presOf" srcId="{A24C97E9-E108-4A2F-B35F-CACDD54B0441}" destId="{700B5524-2FAD-4693-995F-EFFFC60CDFD4}" srcOrd="0" destOrd="0" presId="urn:microsoft.com/office/officeart/2005/8/layout/default#1"/>
    <dgm:cxn modelId="{C77DAAB1-97F4-412C-B0AB-02B997282E33}" type="presOf" srcId="{058D93E3-27DA-46AD-B879-EE8EABF9CCF3}" destId="{91CBDBE3-BB4D-4AFB-81BE-0F939D34AABE}" srcOrd="0" destOrd="0" presId="urn:microsoft.com/office/officeart/2005/8/layout/default#1"/>
    <dgm:cxn modelId="{B930595C-6204-45D9-BF42-F541706ED32E}" type="presOf" srcId="{C4CE85B4-768B-4A2F-95DE-73F7E126CBED}" destId="{114730CE-2B0C-4D84-A2B9-02654FC6BECA}" srcOrd="0" destOrd="0" presId="urn:microsoft.com/office/officeart/2005/8/layout/default#1"/>
    <dgm:cxn modelId="{9C008D68-D48E-456B-8BB6-43190E64C47F}" srcId="{A24C97E9-E108-4A2F-B35F-CACDD54B0441}" destId="{C4CE85B4-768B-4A2F-95DE-73F7E126CBED}" srcOrd="0" destOrd="0" parTransId="{EE78F0BF-B431-426E-972E-D5706842892B}" sibTransId="{3A48AE7A-407D-4DED-A0B0-34D48BA7FAD9}"/>
    <dgm:cxn modelId="{1E7C6447-BD10-4BB1-A26F-7D455E5BAA7D}" type="presParOf" srcId="{700B5524-2FAD-4693-995F-EFFFC60CDFD4}" destId="{114730CE-2B0C-4D84-A2B9-02654FC6BECA}" srcOrd="0" destOrd="0" presId="urn:microsoft.com/office/officeart/2005/8/layout/default#1"/>
    <dgm:cxn modelId="{A7A0EB8F-6A65-475D-8531-11A683F77545}" type="presParOf" srcId="{700B5524-2FAD-4693-995F-EFFFC60CDFD4}" destId="{31C6F6A5-90BA-4D1D-B6C2-66555ED4C35D}" srcOrd="1" destOrd="0" presId="urn:microsoft.com/office/officeart/2005/8/layout/default#1"/>
    <dgm:cxn modelId="{FC0FED53-8151-49AD-AD23-F614D0A04FEF}" type="presParOf" srcId="{700B5524-2FAD-4693-995F-EFFFC60CDFD4}" destId="{4EE6EA30-526C-4D27-9DC4-5F34AE134D24}" srcOrd="2" destOrd="0" presId="urn:microsoft.com/office/officeart/2005/8/layout/default#1"/>
    <dgm:cxn modelId="{E2B122E8-C004-4F93-B803-9CC03EEAB9AA}" type="presParOf" srcId="{700B5524-2FAD-4693-995F-EFFFC60CDFD4}" destId="{7DBF09D2-253E-48CE-89B5-1B5CD38B0E28}" srcOrd="3" destOrd="0" presId="urn:microsoft.com/office/officeart/2005/8/layout/default#1"/>
    <dgm:cxn modelId="{CF84CE53-F986-4962-93E3-B831762CEB8D}" type="presParOf" srcId="{700B5524-2FAD-4693-995F-EFFFC60CDFD4}" destId="{76BBCA8A-015B-4A0F-A569-FDD0F75DBF95}" srcOrd="4" destOrd="0" presId="urn:microsoft.com/office/officeart/2005/8/layout/default#1"/>
    <dgm:cxn modelId="{82BFCD3A-6D53-437F-B066-F7658D8D72F5}" type="presParOf" srcId="{700B5524-2FAD-4693-995F-EFFFC60CDFD4}" destId="{E5816F1D-A82E-49A5-8B4C-1F11E4465839}" srcOrd="5" destOrd="0" presId="urn:microsoft.com/office/officeart/2005/8/layout/default#1"/>
    <dgm:cxn modelId="{AF472C9B-8C59-4199-89DB-7EC0120EB653}" type="presParOf" srcId="{700B5524-2FAD-4693-995F-EFFFC60CDFD4}" destId="{91CBDBE3-BB4D-4AFB-81BE-0F939D34AABE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3D9645-5DCE-40D9-96B7-6D9195B83CA6}" type="doc">
      <dgm:prSet loTypeId="urn:microsoft.com/office/officeart/2005/8/layout/default#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CE823D5-E336-4CEF-A890-72A3B470BD1E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  <a:ea typeface="+mj-ea"/>
              <a:cs typeface="+mj-cs"/>
            </a:rPr>
            <a:t>In C#, the flow of execution from one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case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statement is not allowed to continue to the next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case 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statement and is referred to as the ‘no-fall-through’ rule of C#. </a:t>
          </a:r>
          <a:endParaRPr lang="en-US" sz="1600" dirty="0"/>
        </a:p>
      </dgm:t>
    </dgm:pt>
    <dgm:pt modelId="{3D978A10-7A90-4184-9922-8F5C11C1AFE7}" type="parTrans" cxnId="{F0043C94-7F56-4DF6-9EEE-15DBF6DE9802}">
      <dgm:prSet/>
      <dgm:spPr/>
      <dgm:t>
        <a:bodyPr/>
        <a:lstStyle/>
        <a:p>
          <a:endParaRPr lang="en-US" sz="3600"/>
        </a:p>
      </dgm:t>
    </dgm:pt>
    <dgm:pt modelId="{B12C601A-7547-42AF-81BB-DC0D036A4F04}" type="sibTrans" cxnId="{F0043C94-7F56-4DF6-9EEE-15DBF6DE9802}">
      <dgm:prSet/>
      <dgm:spPr/>
      <dgm:t>
        <a:bodyPr/>
        <a:lstStyle/>
        <a:p>
          <a:endParaRPr lang="en-US" sz="3600"/>
        </a:p>
      </dgm:t>
    </dgm:pt>
    <dgm:pt modelId="{C2C22376-62B0-4352-B72C-D281F5411CC2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  <a:ea typeface="+mj-ea"/>
              <a:cs typeface="+mj-cs"/>
            </a:rPr>
            <a:t>Thus, the list of statements inside a </a:t>
          </a:r>
          <a:r>
            <a:rPr lang="en-US" sz="1600" dirty="0" smtClean="0">
              <a:latin typeface="Courier New" panose="02070309020205020404" pitchFamily="49" charset="0"/>
              <a:ea typeface="+mj-ea"/>
              <a:cs typeface="Courier New" panose="02070309020205020404" pitchFamily="49" charset="0"/>
            </a:rPr>
            <a:t>case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block generally ends with a break or a </a:t>
          </a:r>
          <a:r>
            <a:rPr lang="en-US" sz="1600" dirty="0" err="1" smtClean="0">
              <a:latin typeface="Courier New" pitchFamily="49" charset="0"/>
              <a:ea typeface="+mj-ea"/>
              <a:cs typeface="Courier New" pitchFamily="49" charset="0"/>
            </a:rPr>
            <a:t>goto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statement, which causes the control of the program to exit the </a:t>
          </a:r>
          <a:r>
            <a:rPr lang="en-US" sz="1600" dirty="0" smtClean="0">
              <a:latin typeface="Courier New" pitchFamily="49" charset="0"/>
              <a:ea typeface="+mj-ea"/>
              <a:cs typeface="Courier New" pitchFamily="49" charset="0"/>
            </a:rPr>
            <a:t>switch…case</a:t>
          </a:r>
          <a:r>
            <a:rPr lang="en-US" sz="1600" dirty="0" smtClean="0">
              <a:latin typeface="Calibri" pitchFamily="34" charset="0"/>
              <a:ea typeface="+mj-ea"/>
              <a:cs typeface="+mj-cs"/>
            </a:rPr>
            <a:t> construct and go to the statement following the construct. </a:t>
          </a:r>
          <a:endParaRPr lang="en-US" sz="1600" dirty="0"/>
        </a:p>
      </dgm:t>
    </dgm:pt>
    <dgm:pt modelId="{C3A8FC22-CBD5-4DA9-983C-706E2A4F81A9}" type="parTrans" cxnId="{1151FDE8-D15A-4F35-9471-C3D2E70C757C}">
      <dgm:prSet/>
      <dgm:spPr/>
      <dgm:t>
        <a:bodyPr/>
        <a:lstStyle/>
        <a:p>
          <a:endParaRPr lang="en-US" sz="3600"/>
        </a:p>
      </dgm:t>
    </dgm:pt>
    <dgm:pt modelId="{87996767-2E8A-48F0-ADBE-0BA8032F838B}" type="sibTrans" cxnId="{1151FDE8-D15A-4F35-9471-C3D2E70C757C}">
      <dgm:prSet/>
      <dgm:spPr/>
      <dgm:t>
        <a:bodyPr/>
        <a:lstStyle/>
        <a:p>
          <a:endParaRPr lang="en-US" sz="3600"/>
        </a:p>
      </dgm:t>
    </dgm:pt>
    <dgm:pt modelId="{C02908F3-C7BF-4281-A677-B0D23E9AC644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</a:rPr>
            <a:t>The last case block (or the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default</a:t>
          </a:r>
          <a:r>
            <a:rPr lang="en-US" sz="1600" dirty="0" smtClean="0">
              <a:latin typeface="Calibri" pitchFamily="34" charset="0"/>
            </a:rPr>
            <a:t> block) also needs to have a statement like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break</a:t>
          </a:r>
          <a:r>
            <a:rPr lang="en-US" sz="1600" dirty="0" smtClean="0">
              <a:latin typeface="Calibri" pitchFamily="34" charset="0"/>
            </a:rPr>
            <a:t> or </a:t>
          </a:r>
          <a:r>
            <a:rPr lang="en-US" sz="1600" dirty="0" err="1" smtClean="0">
              <a:latin typeface="Courier New" pitchFamily="49" charset="0"/>
              <a:cs typeface="Courier New" pitchFamily="49" charset="0"/>
            </a:rPr>
            <a:t>goto</a:t>
          </a:r>
          <a:r>
            <a:rPr lang="en-US" sz="1600" dirty="0" smtClean="0">
              <a:latin typeface="Calibri" pitchFamily="34" charset="0"/>
            </a:rPr>
            <a:t> to explicitly take the control outside the </a:t>
          </a:r>
          <a:r>
            <a:rPr lang="en-US" sz="1600" dirty="0" smtClean="0">
              <a:latin typeface="Courier New" pitchFamily="49" charset="0"/>
              <a:cs typeface="Courier New" pitchFamily="49" charset="0"/>
            </a:rPr>
            <a:t>switch…case</a:t>
          </a:r>
          <a:r>
            <a:rPr lang="en-US" sz="1600" dirty="0" smtClean="0">
              <a:latin typeface="Calibri" pitchFamily="34" charset="0"/>
            </a:rPr>
            <a:t> construct.</a:t>
          </a:r>
          <a:endParaRPr lang="en-US" sz="1600" dirty="0"/>
        </a:p>
      </dgm:t>
    </dgm:pt>
    <dgm:pt modelId="{518FCC47-5759-4387-AC2B-B3EBB107C39A}" type="parTrans" cxnId="{7DAE20FE-A73B-4630-BFF8-A6EBD220BF6A}">
      <dgm:prSet/>
      <dgm:spPr/>
      <dgm:t>
        <a:bodyPr/>
        <a:lstStyle/>
        <a:p>
          <a:endParaRPr lang="en-US" sz="3600"/>
        </a:p>
      </dgm:t>
    </dgm:pt>
    <dgm:pt modelId="{F7C0D4B9-7955-499B-A0CF-2E04B51BF786}" type="sibTrans" cxnId="{7DAE20FE-A73B-4630-BFF8-A6EBD220BF6A}">
      <dgm:prSet/>
      <dgm:spPr/>
      <dgm:t>
        <a:bodyPr/>
        <a:lstStyle/>
        <a:p>
          <a:endParaRPr lang="en-US" sz="3600"/>
        </a:p>
      </dgm:t>
    </dgm:pt>
    <dgm:pt modelId="{37EEE249-33A9-4140-9A43-92C7E5076683}">
      <dgm:prSet phldrT="[Text]" custT="1"/>
      <dgm:spPr/>
      <dgm:t>
        <a:bodyPr/>
        <a:lstStyle/>
        <a:p>
          <a:r>
            <a:rPr lang="en-US" sz="1600" dirty="0" smtClean="0">
              <a:latin typeface="Calibri" pitchFamily="34" charset="0"/>
            </a:rPr>
            <a:t>C# introduced the no fall-through rule to allow the compiler to rearrange the order of the case blocks for performance optimization. </a:t>
          </a:r>
          <a:endParaRPr lang="en-US" sz="1600" dirty="0"/>
        </a:p>
      </dgm:t>
    </dgm:pt>
    <dgm:pt modelId="{B2213817-7CAB-4053-95F9-D5AAFD7B6969}" type="parTrans" cxnId="{D610BF5C-66AD-4BA4-BA47-D487D3A92D28}">
      <dgm:prSet/>
      <dgm:spPr/>
      <dgm:t>
        <a:bodyPr/>
        <a:lstStyle/>
        <a:p>
          <a:endParaRPr lang="en-US" sz="3600"/>
        </a:p>
      </dgm:t>
    </dgm:pt>
    <dgm:pt modelId="{7E94F9A4-2758-4C41-A6CB-26908CF16689}" type="sibTrans" cxnId="{D610BF5C-66AD-4BA4-BA47-D487D3A92D28}">
      <dgm:prSet/>
      <dgm:spPr/>
      <dgm:t>
        <a:bodyPr/>
        <a:lstStyle/>
        <a:p>
          <a:endParaRPr lang="en-US" sz="3600"/>
        </a:p>
      </dgm:t>
    </dgm:pt>
    <dgm:pt modelId="{E4BE4892-BF3B-4124-B40B-FA24D3D11FDB}" type="pres">
      <dgm:prSet presAssocID="{2D3D9645-5DCE-40D9-96B7-6D9195B83CA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CBEB3E-758A-4291-9C55-D0BDF85FA8BB}" type="pres">
      <dgm:prSet presAssocID="{5CE823D5-E336-4CEF-A890-72A3B470BD1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E80A92-5C27-4EF9-8388-76340C494301}" type="pres">
      <dgm:prSet presAssocID="{B12C601A-7547-42AF-81BB-DC0D036A4F04}" presName="sibTrans" presStyleCnt="0"/>
      <dgm:spPr/>
    </dgm:pt>
    <dgm:pt modelId="{014A983C-99D5-41C2-A4B2-C792227412AB}" type="pres">
      <dgm:prSet presAssocID="{C2C22376-62B0-4352-B72C-D281F5411C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5DAE9-9EC0-4285-B503-BF1899429229}" type="pres">
      <dgm:prSet presAssocID="{87996767-2E8A-48F0-ADBE-0BA8032F838B}" presName="sibTrans" presStyleCnt="0"/>
      <dgm:spPr/>
    </dgm:pt>
    <dgm:pt modelId="{99ED0539-A837-48F1-A242-2CBB68D19928}" type="pres">
      <dgm:prSet presAssocID="{C02908F3-C7BF-4281-A677-B0D23E9AC64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1AF40F-3503-42EC-9ED2-8A9933C4A48E}" type="pres">
      <dgm:prSet presAssocID="{F7C0D4B9-7955-499B-A0CF-2E04B51BF786}" presName="sibTrans" presStyleCnt="0"/>
      <dgm:spPr/>
    </dgm:pt>
    <dgm:pt modelId="{B5FDC042-4DD0-49CA-B627-AF4AC269FEC3}" type="pres">
      <dgm:prSet presAssocID="{37EEE249-33A9-4140-9A43-92C7E507668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F8F4F8-9198-4724-AD08-D7294E319EF4}" type="presOf" srcId="{C2C22376-62B0-4352-B72C-D281F5411CC2}" destId="{014A983C-99D5-41C2-A4B2-C792227412AB}" srcOrd="0" destOrd="0" presId="urn:microsoft.com/office/officeart/2005/8/layout/default#2"/>
    <dgm:cxn modelId="{9C7F5861-36C3-48FD-94F5-A8A898573F67}" type="presOf" srcId="{C02908F3-C7BF-4281-A677-B0D23E9AC644}" destId="{99ED0539-A837-48F1-A242-2CBB68D19928}" srcOrd="0" destOrd="0" presId="urn:microsoft.com/office/officeart/2005/8/layout/default#2"/>
    <dgm:cxn modelId="{C531B498-6DA4-4E10-9A72-F98058D488A5}" type="presOf" srcId="{5CE823D5-E336-4CEF-A890-72A3B470BD1E}" destId="{DECBEB3E-758A-4291-9C55-D0BDF85FA8BB}" srcOrd="0" destOrd="0" presId="urn:microsoft.com/office/officeart/2005/8/layout/default#2"/>
    <dgm:cxn modelId="{7DAE20FE-A73B-4630-BFF8-A6EBD220BF6A}" srcId="{2D3D9645-5DCE-40D9-96B7-6D9195B83CA6}" destId="{C02908F3-C7BF-4281-A677-B0D23E9AC644}" srcOrd="2" destOrd="0" parTransId="{518FCC47-5759-4387-AC2B-B3EBB107C39A}" sibTransId="{F7C0D4B9-7955-499B-A0CF-2E04B51BF786}"/>
    <dgm:cxn modelId="{D610BF5C-66AD-4BA4-BA47-D487D3A92D28}" srcId="{2D3D9645-5DCE-40D9-96B7-6D9195B83CA6}" destId="{37EEE249-33A9-4140-9A43-92C7E5076683}" srcOrd="3" destOrd="0" parTransId="{B2213817-7CAB-4053-95F9-D5AAFD7B6969}" sibTransId="{7E94F9A4-2758-4C41-A6CB-26908CF16689}"/>
    <dgm:cxn modelId="{F0043C94-7F56-4DF6-9EEE-15DBF6DE9802}" srcId="{2D3D9645-5DCE-40D9-96B7-6D9195B83CA6}" destId="{5CE823D5-E336-4CEF-A890-72A3B470BD1E}" srcOrd="0" destOrd="0" parTransId="{3D978A10-7A90-4184-9922-8F5C11C1AFE7}" sibTransId="{B12C601A-7547-42AF-81BB-DC0D036A4F04}"/>
    <dgm:cxn modelId="{0E4F46D1-B2A8-4EFC-8081-8B1C3EB7E04C}" type="presOf" srcId="{2D3D9645-5DCE-40D9-96B7-6D9195B83CA6}" destId="{E4BE4892-BF3B-4124-B40B-FA24D3D11FDB}" srcOrd="0" destOrd="0" presId="urn:microsoft.com/office/officeart/2005/8/layout/default#2"/>
    <dgm:cxn modelId="{1151FDE8-D15A-4F35-9471-C3D2E70C757C}" srcId="{2D3D9645-5DCE-40D9-96B7-6D9195B83CA6}" destId="{C2C22376-62B0-4352-B72C-D281F5411CC2}" srcOrd="1" destOrd="0" parTransId="{C3A8FC22-CBD5-4DA9-983C-706E2A4F81A9}" sibTransId="{87996767-2E8A-48F0-ADBE-0BA8032F838B}"/>
    <dgm:cxn modelId="{784C4E3E-1EE9-4D4A-8E5F-B189EA34E76D}" type="presOf" srcId="{37EEE249-33A9-4140-9A43-92C7E5076683}" destId="{B5FDC042-4DD0-49CA-B627-AF4AC269FEC3}" srcOrd="0" destOrd="0" presId="urn:microsoft.com/office/officeart/2005/8/layout/default#2"/>
    <dgm:cxn modelId="{4556E923-2554-44D3-9973-5B9596F5D99B}" type="presParOf" srcId="{E4BE4892-BF3B-4124-B40B-FA24D3D11FDB}" destId="{DECBEB3E-758A-4291-9C55-D0BDF85FA8BB}" srcOrd="0" destOrd="0" presId="urn:microsoft.com/office/officeart/2005/8/layout/default#2"/>
    <dgm:cxn modelId="{C44E79FD-292D-47C7-A679-3475A845A7C9}" type="presParOf" srcId="{E4BE4892-BF3B-4124-B40B-FA24D3D11FDB}" destId="{CFE80A92-5C27-4EF9-8388-76340C494301}" srcOrd="1" destOrd="0" presId="urn:microsoft.com/office/officeart/2005/8/layout/default#2"/>
    <dgm:cxn modelId="{920877B1-3797-4FC4-A161-98E406EF6062}" type="presParOf" srcId="{E4BE4892-BF3B-4124-B40B-FA24D3D11FDB}" destId="{014A983C-99D5-41C2-A4B2-C792227412AB}" srcOrd="2" destOrd="0" presId="urn:microsoft.com/office/officeart/2005/8/layout/default#2"/>
    <dgm:cxn modelId="{F042F2E2-31A0-4235-AF4F-FEEE6AE3FBC8}" type="presParOf" srcId="{E4BE4892-BF3B-4124-B40B-FA24D3D11FDB}" destId="{1D05DAE9-9EC0-4285-B503-BF1899429229}" srcOrd="3" destOrd="0" presId="urn:microsoft.com/office/officeart/2005/8/layout/default#2"/>
    <dgm:cxn modelId="{98F0868A-6619-4E00-9457-0A09E1D6DCEB}" type="presParOf" srcId="{E4BE4892-BF3B-4124-B40B-FA24D3D11FDB}" destId="{99ED0539-A837-48F1-A242-2CBB68D19928}" srcOrd="4" destOrd="0" presId="urn:microsoft.com/office/officeart/2005/8/layout/default#2"/>
    <dgm:cxn modelId="{492F2C7C-2FCC-48B3-BDD5-64E76297E542}" type="presParOf" srcId="{E4BE4892-BF3B-4124-B40B-FA24D3D11FDB}" destId="{721AF40F-3503-42EC-9ED2-8A9933C4A48E}" srcOrd="5" destOrd="0" presId="urn:microsoft.com/office/officeart/2005/8/layout/default#2"/>
    <dgm:cxn modelId="{E47F24C0-2D48-4164-90CD-C6FBADB66AB5}" type="presParOf" srcId="{E4BE4892-BF3B-4124-B40B-FA24D3D11FDB}" destId="{B5FDC042-4DD0-49CA-B627-AF4AC269FEC3}" srcOrd="6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730CE-2B0C-4D84-A2B9-02654FC6BECA}">
      <dsp:nvSpPr>
        <dsp:cNvPr id="0" name=""/>
        <dsp:cNvSpPr/>
      </dsp:nvSpPr>
      <dsp:spPr>
        <a:xfrm>
          <a:off x="284" y="95738"/>
          <a:ext cx="4140014" cy="195144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The nested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construct consists of multiple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statements.</a:t>
          </a:r>
          <a:endParaRPr lang="en-US" sz="1600" kern="1200" dirty="0"/>
        </a:p>
      </dsp:txBody>
      <dsp:txXfrm>
        <a:off x="284" y="95738"/>
        <a:ext cx="4140014" cy="1951440"/>
      </dsp:txXfrm>
    </dsp:sp>
    <dsp:sp modelId="{4EE6EA30-526C-4D27-9DC4-5F34AE134D24}">
      <dsp:nvSpPr>
        <dsp:cNvPr id="0" name=""/>
        <dsp:cNvSpPr/>
      </dsp:nvSpPr>
      <dsp:spPr>
        <a:xfrm>
          <a:off x="4465539" y="95738"/>
          <a:ext cx="4140014" cy="1951440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The nested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construct starts with the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statement, which is called the outer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statement, and contains multiple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 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statements, which are called inner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statements.</a:t>
          </a:r>
          <a:endParaRPr lang="en-US" sz="1600" kern="1200" dirty="0"/>
        </a:p>
      </dsp:txBody>
      <dsp:txXfrm>
        <a:off x="4465539" y="95738"/>
        <a:ext cx="4140014" cy="1951440"/>
      </dsp:txXfrm>
    </dsp:sp>
    <dsp:sp modelId="{76BBCA8A-015B-4A0F-A569-FDD0F75DBF95}">
      <dsp:nvSpPr>
        <dsp:cNvPr id="0" name=""/>
        <dsp:cNvSpPr/>
      </dsp:nvSpPr>
      <dsp:spPr>
        <a:xfrm>
          <a:off x="284" y="2372420"/>
          <a:ext cx="4140014" cy="1951440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In the nested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 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construct, the outer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 condition controls the execution of the inner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 statements. The compiler executes the inner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 statements only if the condition in the outer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 statement is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true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.</a:t>
          </a:r>
          <a:endParaRPr lang="en-US" sz="1600" kern="1200" dirty="0"/>
        </a:p>
      </dsp:txBody>
      <dsp:txXfrm>
        <a:off x="284" y="2372420"/>
        <a:ext cx="4140014" cy="1951440"/>
      </dsp:txXfrm>
    </dsp:sp>
    <dsp:sp modelId="{91CBDBE3-BB4D-4AFB-81BE-0F939D34AABE}">
      <dsp:nvSpPr>
        <dsp:cNvPr id="0" name=""/>
        <dsp:cNvSpPr/>
      </dsp:nvSpPr>
      <dsp:spPr>
        <a:xfrm>
          <a:off x="4465539" y="2372420"/>
          <a:ext cx="4140014" cy="195144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In addition, each inner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 statement is executed only if the condition in its previous inner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if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 statement is </a:t>
          </a:r>
          <a:r>
            <a:rPr lang="en-GB" sz="1600" kern="1200" dirty="0" smtClean="0">
              <a:latin typeface="Courier New" pitchFamily="49" charset="0"/>
              <a:ea typeface="+mj-ea"/>
              <a:cs typeface="Courier New" pitchFamily="49" charset="0"/>
            </a:rPr>
            <a:t>true</a:t>
          </a:r>
          <a:r>
            <a:rPr lang="en-GB" sz="1600" kern="1200" dirty="0" smtClean="0">
              <a:latin typeface="Calibri" pitchFamily="34" charset="0"/>
              <a:ea typeface="+mj-ea"/>
              <a:cs typeface="+mj-cs"/>
            </a:rPr>
            <a:t>.</a:t>
          </a:r>
          <a:endParaRPr lang="en-US" sz="1600" kern="1200" dirty="0"/>
        </a:p>
      </dsp:txBody>
      <dsp:txXfrm>
        <a:off x="4465539" y="2372420"/>
        <a:ext cx="4140014" cy="1951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BEB3E-758A-4291-9C55-D0BDF85FA8BB}">
      <dsp:nvSpPr>
        <dsp:cNvPr id="0" name=""/>
        <dsp:cNvSpPr/>
      </dsp:nvSpPr>
      <dsp:spPr>
        <a:xfrm>
          <a:off x="420272" y="725"/>
          <a:ext cx="3046883" cy="18281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In C#, the flow of execution from one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case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statement is not allowed to continue to the next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case 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statement and is referred to as the ‘no-fall-through’ rule of C#. </a:t>
          </a:r>
          <a:endParaRPr lang="en-US" sz="1600" kern="1200" dirty="0"/>
        </a:p>
      </dsp:txBody>
      <dsp:txXfrm>
        <a:off x="420272" y="725"/>
        <a:ext cx="3046883" cy="1828130"/>
      </dsp:txXfrm>
    </dsp:sp>
    <dsp:sp modelId="{014A983C-99D5-41C2-A4B2-C792227412AB}">
      <dsp:nvSpPr>
        <dsp:cNvPr id="0" name=""/>
        <dsp:cNvSpPr/>
      </dsp:nvSpPr>
      <dsp:spPr>
        <a:xfrm>
          <a:off x="3771844" y="725"/>
          <a:ext cx="3046883" cy="1828130"/>
        </a:xfrm>
        <a:prstGeom prst="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Thus, the list of statements inside a </a:t>
          </a:r>
          <a:r>
            <a:rPr lang="en-US" sz="1600" kern="1200" dirty="0" smtClean="0">
              <a:latin typeface="Courier New" panose="02070309020205020404" pitchFamily="49" charset="0"/>
              <a:ea typeface="+mj-ea"/>
              <a:cs typeface="Courier New" panose="02070309020205020404" pitchFamily="49" charset="0"/>
            </a:rPr>
            <a:t>case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block generally ends with a break or a </a:t>
          </a:r>
          <a:r>
            <a:rPr lang="en-US" sz="1600" kern="1200" dirty="0" err="1" smtClean="0">
              <a:latin typeface="Courier New" pitchFamily="49" charset="0"/>
              <a:ea typeface="+mj-ea"/>
              <a:cs typeface="Courier New" pitchFamily="49" charset="0"/>
            </a:rPr>
            <a:t>goto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statement, which causes the control of the program to exit the </a:t>
          </a:r>
          <a:r>
            <a:rPr lang="en-US" sz="1600" kern="1200" dirty="0" smtClean="0">
              <a:latin typeface="Courier New" pitchFamily="49" charset="0"/>
              <a:ea typeface="+mj-ea"/>
              <a:cs typeface="Courier New" pitchFamily="49" charset="0"/>
            </a:rPr>
            <a:t>switch…case</a:t>
          </a:r>
          <a:r>
            <a:rPr lang="en-US" sz="1600" kern="1200" dirty="0" smtClean="0">
              <a:latin typeface="Calibri" pitchFamily="34" charset="0"/>
              <a:ea typeface="+mj-ea"/>
              <a:cs typeface="+mj-cs"/>
            </a:rPr>
            <a:t> construct and go to the statement following the construct. </a:t>
          </a:r>
          <a:endParaRPr lang="en-US" sz="1600" kern="1200" dirty="0"/>
        </a:p>
      </dsp:txBody>
      <dsp:txXfrm>
        <a:off x="3771844" y="725"/>
        <a:ext cx="3046883" cy="1828130"/>
      </dsp:txXfrm>
    </dsp:sp>
    <dsp:sp modelId="{99ED0539-A837-48F1-A242-2CBB68D19928}">
      <dsp:nvSpPr>
        <dsp:cNvPr id="0" name=""/>
        <dsp:cNvSpPr/>
      </dsp:nvSpPr>
      <dsp:spPr>
        <a:xfrm>
          <a:off x="420272" y="2133544"/>
          <a:ext cx="3046883" cy="1828130"/>
        </a:xfrm>
        <a:prstGeom prst="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</a:rPr>
            <a:t>The last case block (or the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default</a:t>
          </a:r>
          <a:r>
            <a:rPr lang="en-US" sz="1600" kern="1200" dirty="0" smtClean="0">
              <a:latin typeface="Calibri" pitchFamily="34" charset="0"/>
            </a:rPr>
            <a:t> block) also needs to have a statement like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break</a:t>
          </a:r>
          <a:r>
            <a:rPr lang="en-US" sz="1600" kern="1200" dirty="0" smtClean="0">
              <a:latin typeface="Calibri" pitchFamily="34" charset="0"/>
            </a:rPr>
            <a:t> or </a:t>
          </a:r>
          <a:r>
            <a:rPr lang="en-US" sz="1600" kern="1200" dirty="0" err="1" smtClean="0">
              <a:latin typeface="Courier New" pitchFamily="49" charset="0"/>
              <a:cs typeface="Courier New" pitchFamily="49" charset="0"/>
            </a:rPr>
            <a:t>goto</a:t>
          </a:r>
          <a:r>
            <a:rPr lang="en-US" sz="1600" kern="1200" dirty="0" smtClean="0">
              <a:latin typeface="Calibri" pitchFamily="34" charset="0"/>
            </a:rPr>
            <a:t> to explicitly take the control outside the </a:t>
          </a:r>
          <a:r>
            <a:rPr lang="en-US" sz="1600" kern="1200" dirty="0" smtClean="0">
              <a:latin typeface="Courier New" pitchFamily="49" charset="0"/>
              <a:cs typeface="Courier New" pitchFamily="49" charset="0"/>
            </a:rPr>
            <a:t>switch…case</a:t>
          </a:r>
          <a:r>
            <a:rPr lang="en-US" sz="1600" kern="1200" dirty="0" smtClean="0">
              <a:latin typeface="Calibri" pitchFamily="34" charset="0"/>
            </a:rPr>
            <a:t> construct.</a:t>
          </a:r>
          <a:endParaRPr lang="en-US" sz="1600" kern="1200" dirty="0"/>
        </a:p>
      </dsp:txBody>
      <dsp:txXfrm>
        <a:off x="420272" y="2133544"/>
        <a:ext cx="3046883" cy="1828130"/>
      </dsp:txXfrm>
    </dsp:sp>
    <dsp:sp modelId="{B5FDC042-4DD0-49CA-B627-AF4AC269FEC3}">
      <dsp:nvSpPr>
        <dsp:cNvPr id="0" name=""/>
        <dsp:cNvSpPr/>
      </dsp:nvSpPr>
      <dsp:spPr>
        <a:xfrm>
          <a:off x="3771844" y="2133544"/>
          <a:ext cx="3046883" cy="1828130"/>
        </a:xfrm>
        <a:prstGeom prst="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Calibri" pitchFamily="34" charset="0"/>
            </a:rPr>
            <a:t>C# introduced the no fall-through rule to allow the compiler to rearrange the order of the case blocks for performance optimization. </a:t>
          </a:r>
          <a:endParaRPr lang="en-US" sz="1600" kern="1200" dirty="0"/>
        </a:p>
      </dsp:txBody>
      <dsp:txXfrm>
        <a:off x="3771844" y="2133544"/>
        <a:ext cx="3046883" cy="1828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96362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256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CE13DB-295B-436D-86E1-2D88570A0E9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048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585490-81B7-4628-B659-B87448E2D71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12B223-E862-4B7C-94F5-81DB8D31E8A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39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DDF9D6-4214-460D-84D2-AC0DD0EF66CC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1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F0B92F-A092-4CF7-A129-156E9281BBC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01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D704EA-8C99-4354-AECB-366A70D00E83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28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368B5D-679C-4F75-88E6-A431CF265A73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85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323C70-4345-4626-A8F6-4C58AB877C57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02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96D5BB-DCA3-46A8-A02C-D87C8EA966C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35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36F8CC-08FC-4B50-9527-0325F980E77B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5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F9DB0F9-3876-48BB-A0CC-67D2C598EAE5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266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A72902-5EE9-4595-940F-01249910B072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786142-AAE6-40AD-BF7A-4AFE6339268B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84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A5709A-4409-4931-A1CB-6E27CCA6918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88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919E76-1357-4DCD-93C8-CA7E17F2D3B3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088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A7E9983-0C34-401F-96C9-B95DDF6DBD29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876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C1DE08B-A8AE-4BAB-B9AA-255401C36B3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71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724FFC-4380-47C6-B9C9-980E29AEF75F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107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E47C90-2C7D-4BF5-9EBE-E4DCAA9A39BB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3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B13AFE-18CA-4F76-86AE-AAC471986A87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819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D36ACF-AE6A-43FC-A569-D8C5E4AEBCDE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3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A1C4CA-0948-4A23-A359-27B31A992AC2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18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2205E1-CD88-4D02-A4CB-5D7689DA8787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31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669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51191D-F919-446F-8821-FAD23E372F3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23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9ED843-49D7-4B4C-B04A-C6A5848B5275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43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39D5C4-4F24-4A2B-9AB4-0C1D0AD64E6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22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D456D1-0AB5-4BD3-A51B-1FC8A5CC8DE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6915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935E52-4FEC-4DA4-828E-20B4797010C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08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151F3FD-C095-4CED-8EAD-466B21B43B9C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937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54A8E0-C26D-49F9-9578-78FC8A152A7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992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17939FB-F85A-4BCB-86EB-F97DE968007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18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E9939B1-7852-432E-BD13-F7853229410E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9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11DA2B-0D31-44DD-9B97-7A1BB3CC424A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066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E69A66-68EA-41B2-BA6F-4E31C3E177B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5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F25881-DD09-4B3B-95A9-E108F04263B7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95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8EAE9F-CDFF-46C5-954F-8AD79004D5EF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235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142B34-2AED-41BF-846D-1CE0D33BCFD4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551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CD7EAC-DC9A-4AE6-8A2E-B9D74CE1596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988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63E5C3-2D61-4B1F-BA7D-3D2458DF0E5A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985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296AE1-F55C-44D4-8226-E917EC9C1A0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937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F8F04D-2681-4E5E-A0D0-435D4D120A52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300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94D4854-948F-44C0-9DF3-46D162F29AC8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241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B4E81D-E309-4DA7-B9BD-586053127BD4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51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53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AC2C8C9-C3A4-4142-970D-6AEFAA53673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927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8C100B-0DF0-4C1C-BC02-3C52DB413BC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6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484888-4191-4D2F-9BAE-779EE9A5348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747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E4C36BC-8D6E-45CC-B38B-78E5920749B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7304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A3BD51-7CD1-47A2-89D3-A049D7B1B81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65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948172-42FA-4D6B-B0E1-0E15DE669F8B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0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3467C5-215A-44D9-A80A-4CF526883828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218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666D364-6FF5-44C7-B9D8-3DD568EAABA1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057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C82831-0349-48CB-A488-0386CEA6D2E6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97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5071CD-74D3-4D56-A21C-D7AA279E6AD7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953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28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35C056-A482-4EF6-B32A-612549DB57DF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7B8BDD-728E-4940-8EDF-8EEC9EA222DD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4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60FD7D-35C0-417A-99AF-599ABB621690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0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F550645-9D56-405D-AC82-FAB6A4D00B2E}" type="slidenum">
              <a:rPr lang="en-US" altLang="en-US" smtClean="0"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773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506201" y="64928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0481" y="20321"/>
            <a:ext cx="12115798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0480" y="762000"/>
            <a:ext cx="12115799" cy="5414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Ø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582400" y="645731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60" y="25400"/>
            <a:ext cx="12105640" cy="6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2039600" cy="53387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981200" y="6467475"/>
            <a:ext cx="9067800" cy="360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Building Applications Using C# / Session 04</a:t>
            </a:r>
            <a:endParaRPr lang="en-US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11506200" y="6497955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600" b="1"/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838200" y="2232316"/>
            <a:ext cx="10891684" cy="16312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4800" b="1" dirty="0" smtClean="0">
                <a:solidFill>
                  <a:schemeClr val="lt1"/>
                </a:solidFill>
              </a:rPr>
              <a:t>Session </a:t>
            </a:r>
            <a:r>
              <a:rPr lang="en-US" sz="4800" b="1" dirty="0" smtClean="0">
                <a:solidFill>
                  <a:schemeClr val="lt1"/>
                </a:solidFill>
              </a:rPr>
              <a:t>04</a:t>
            </a:r>
            <a:endParaRPr lang="en-US" sz="4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chemeClr val="lt1"/>
                </a:solidFill>
              </a:rPr>
              <a:t>C# Programming Constructs</a:t>
            </a:r>
            <a:endParaRPr lang="en-US" sz="4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if…else…if</a:t>
            </a:r>
            <a:r>
              <a:rPr lang="en-GB" altLang="en-US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mtClean="0">
                <a:latin typeface="Calibri" panose="020F0502020204030204" pitchFamily="34" charset="0"/>
              </a:rPr>
              <a:t>Construct 2-3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The following figure displays an example of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if…else…if</a:t>
            </a:r>
            <a:r>
              <a:rPr lang="en-GB" altLang="en-US" sz="2000">
                <a:latin typeface="Calibri" panose="020F0502020204030204" pitchFamily="34" charset="0"/>
              </a:rPr>
              <a:t> construct:</a:t>
            </a: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</p:txBody>
      </p:sp>
      <p:sp>
        <p:nvSpPr>
          <p:cNvPr id="2253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7CD860-A769-40BA-B6B9-BCB802FCAACA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2537" name="Picture 11" descr="Capture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59681"/>
            <a:ext cx="675957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245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if…else…if</a:t>
            </a:r>
            <a:r>
              <a:rPr lang="en-GB" altLang="en-US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mtClean="0">
                <a:latin typeface="Calibri" panose="020F0502020204030204" pitchFamily="34" charset="0"/>
              </a:rPr>
              <a:t>Construct 3-3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458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The following code displays whether a number is negative, even, or odd using the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if…else…if</a:t>
            </a:r>
            <a:r>
              <a:rPr lang="en-US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construct:</a:t>
            </a:r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</p:txBody>
      </p:sp>
      <p:sp>
        <p:nvSpPr>
          <p:cNvPr id="2458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5F13AB-3780-41A0-A249-A7C89E1F893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97263" y="1814513"/>
            <a:ext cx="6324600" cy="1600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num = 13;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if (num &lt; 0)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(“The number is negative”);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else if ((num % 2) == 0)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2286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(“The number is even”);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24586" name="Text Box 4"/>
          <p:cNvSpPr txBox="1">
            <a:spLocks noChangeArrowheads="1"/>
          </p:cNvSpPr>
          <p:nvPr/>
        </p:nvSpPr>
        <p:spPr bwMode="auto">
          <a:xfrm>
            <a:off x="1828800" y="21177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852613" y="3627438"/>
            <a:ext cx="8610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2000" dirty="0">
                <a:latin typeface="Calibri" pitchFamily="34" charset="0"/>
                <a:ea typeface="+mj-ea"/>
                <a:cs typeface="+mj-cs"/>
              </a:rPr>
              <a:t>In 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GB" sz="1800" dirty="0">
                <a:latin typeface="Calibri" pitchFamily="34" charset="0"/>
              </a:rPr>
              <a:t> is declared as an integer variable and is initialized to value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13</a:t>
            </a:r>
            <a:r>
              <a:rPr lang="en-GB" sz="1800" dirty="0">
                <a:latin typeface="Calibri" pitchFamily="34" charset="0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dirty="0">
                <a:latin typeface="Calibri" pitchFamily="34" charset="0"/>
              </a:rPr>
              <a:t>The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1800" dirty="0">
                <a:latin typeface="Calibri" pitchFamily="34" charset="0"/>
              </a:rPr>
              <a:t> statement is executed and the value of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GB" sz="1800" dirty="0">
                <a:latin typeface="Calibri" pitchFamily="34" charset="0"/>
              </a:rPr>
              <a:t> is checked to see if it is less than 0.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dirty="0">
                <a:latin typeface="Calibri" pitchFamily="34" charset="0"/>
              </a:rPr>
              <a:t>The condition evaluates to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GB" sz="1800" dirty="0">
                <a:latin typeface="Calibri" pitchFamily="34" charset="0"/>
              </a:rPr>
              <a:t> and the program control is passed to the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else if </a:t>
            </a:r>
            <a:r>
              <a:rPr lang="en-GB" sz="1800" dirty="0">
                <a:latin typeface="Calibri" pitchFamily="34" charset="0"/>
              </a:rPr>
              <a:t>block.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dirty="0">
                <a:latin typeface="Calibri" pitchFamily="34" charset="0"/>
              </a:rPr>
              <a:t>The value of </a:t>
            </a:r>
            <a:r>
              <a:rPr lang="en-GB" sz="1800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GB" sz="1800" dirty="0">
                <a:latin typeface="Calibri" pitchFamily="34" charset="0"/>
              </a:rPr>
              <a:t> is divided by 2 and the remainder is checked to see if it is 0. This condition evaluates to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false</a:t>
            </a:r>
            <a:r>
              <a:rPr lang="en-GB" sz="1800" dirty="0">
                <a:latin typeface="Calibri" pitchFamily="34" charset="0"/>
              </a:rPr>
              <a:t> and the control passes to the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GB" sz="1800" dirty="0">
                <a:latin typeface="Calibri" panose="020F0502020204030204" pitchFamily="34" charset="0"/>
                <a:cs typeface="Courier New" pitchFamily="49" charset="0"/>
              </a:rPr>
              <a:t> </a:t>
            </a:r>
            <a:r>
              <a:rPr lang="en-GB" sz="1800" dirty="0">
                <a:latin typeface="Calibri" pitchFamily="34" charset="0"/>
              </a:rPr>
              <a:t>block.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800" dirty="0">
                <a:latin typeface="Calibri" pitchFamily="34" charset="0"/>
              </a:rPr>
              <a:t>Finally, the output “The number is odd” is displayed in the console window.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itchFamily="34" charset="0"/>
              <a:ea typeface="+mj-ea"/>
              <a:cs typeface="+mj-cs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GB" sz="1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mtClean="0">
                <a:latin typeface="Calibri" panose="020F0502020204030204" pitchFamily="34" charset="0"/>
              </a:rPr>
              <a:t> Construct 1-3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libri" pitchFamily="34" charset="0"/>
                <a:ea typeface="+mj-ea"/>
                <a:cs typeface="+mj-cs"/>
              </a:rPr>
              <a:t>Following are the features of the </a:t>
            </a:r>
            <a:r>
              <a:rPr lang="en-US" sz="2400" dirty="0">
                <a:latin typeface="Calibri" pitchFamily="34" charset="0"/>
              </a:rPr>
              <a:t>nested 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400" dirty="0">
                <a:latin typeface="Calibri" pitchFamily="34" charset="0"/>
              </a:rPr>
              <a:t> construct: </a:t>
            </a:r>
            <a:endParaRPr lang="en-US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  <a:p>
            <a:pPr>
              <a:lnSpc>
                <a:spcPct val="115000"/>
              </a:lnSpc>
              <a:defRPr/>
            </a:pPr>
            <a:endParaRPr lang="en-GB" sz="240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663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374F02-C4F2-4F99-88BF-4FBB9A40281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1757362" y="1371600"/>
          <a:ext cx="8605838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mtClean="0">
                <a:latin typeface="Calibri" panose="020F0502020204030204" pitchFamily="34" charset="0"/>
              </a:rPr>
              <a:t> Construct 2-3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is the syntax for the nested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construct:</a:t>
            </a:r>
          </a:p>
          <a:p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figure displays an example of the nested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construct:</a:t>
            </a:r>
          </a:p>
          <a:p>
            <a:endParaRPr lang="en-US" altLang="en-US" sz="20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7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DCF5B-BB9D-49EC-8666-4D195DF43CC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465" name="Text Box 6"/>
          <p:cNvSpPr txBox="1">
            <a:spLocks noChangeArrowheads="1"/>
          </p:cNvSpPr>
          <p:nvPr/>
        </p:nvSpPr>
        <p:spPr bwMode="auto">
          <a:xfrm>
            <a:off x="3276600" y="1219200"/>
            <a:ext cx="6781800" cy="1676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(condition)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4572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// one or more statements; </a:t>
            </a:r>
            <a:endParaRPr lang="en-US" sz="1000" dirty="0">
              <a:ea typeface="Calibri"/>
            </a:endParaRPr>
          </a:p>
          <a:p>
            <a:pPr indent="4572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(condition) </a:t>
            </a:r>
            <a:endParaRPr lang="en-US" sz="1000" dirty="0">
              <a:ea typeface="Calibri"/>
            </a:endParaRPr>
          </a:p>
          <a:p>
            <a:pPr indent="4572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8572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// one or more statements; </a:t>
            </a:r>
            <a:endParaRPr lang="en-US" sz="1000" dirty="0">
              <a:ea typeface="Calibri"/>
            </a:endParaRPr>
          </a:p>
          <a:p>
            <a:pPr indent="8572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(condition) </a:t>
            </a:r>
            <a:endParaRPr lang="en-US" sz="1000" dirty="0">
              <a:ea typeface="Calibri"/>
            </a:endParaRPr>
          </a:p>
          <a:p>
            <a:pPr indent="8572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8572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// one or more statements; </a:t>
            </a:r>
            <a:endParaRPr lang="en-US" sz="1000" dirty="0">
              <a:ea typeface="Calibri"/>
            </a:endParaRPr>
          </a:p>
          <a:p>
            <a:pPr indent="8572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US" sz="1000" dirty="0">
              <a:ea typeface="Calibri"/>
            </a:endParaRPr>
          </a:p>
          <a:p>
            <a:pPr indent="4572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800" dirty="0"/>
          </a:p>
        </p:txBody>
      </p:sp>
      <p:sp>
        <p:nvSpPr>
          <p:cNvPr id="28681" name="Text Box 4"/>
          <p:cNvSpPr txBox="1">
            <a:spLocks noChangeArrowheads="1"/>
          </p:cNvSpPr>
          <p:nvPr/>
        </p:nvSpPr>
        <p:spPr bwMode="auto">
          <a:xfrm>
            <a:off x="1752600" y="11430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pic>
        <p:nvPicPr>
          <p:cNvPr id="28682" name="Picture 9" descr="Capture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9000"/>
            <a:ext cx="3657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4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mtClean="0">
                <a:latin typeface="Calibri" panose="020F0502020204030204" pitchFamily="34" charset="0"/>
              </a:rPr>
              <a:t> Construct 3-3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1600" dirty="0">
                <a:latin typeface="Calibri" panose="020F0502020204030204" pitchFamily="34" charset="0"/>
              </a:rPr>
              <a:t>The following figure displays the bonus amount using the nested </a:t>
            </a:r>
            <a:r>
              <a:rPr lang="en-GB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z="1600" dirty="0">
                <a:latin typeface="Calibri" panose="020F0502020204030204" pitchFamily="34" charset="0"/>
              </a:rPr>
              <a:t> construct:</a:t>
            </a: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en-US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en-US" sz="160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code:</a:t>
            </a:r>
          </a:p>
          <a:p>
            <a:pPr lvl="1">
              <a:lnSpc>
                <a:spcPct val="90000"/>
              </a:lnSpc>
            </a:pPr>
            <a:r>
              <a:rPr lang="en-US" altLang="en-US" sz="1200" b="1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yrsOfService</a:t>
            </a:r>
            <a:r>
              <a:rPr lang="en-US" altLang="en-US" sz="12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and </a:t>
            </a:r>
            <a:r>
              <a:rPr lang="en-US" altLang="en-US" sz="1200" b="1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bonus</a:t>
            </a:r>
            <a:r>
              <a:rPr lang="en-US" altLang="en-US" sz="1200" dirty="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 are declared as integer variables and initialized to values 3 and 0 respectively. </a:t>
            </a: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addition, 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salary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declared as a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r>
              <a:rPr lang="en-US" altLang="en-US" sz="12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is initialized to value 1500. </a:t>
            </a: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first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altLang="en-US" sz="1200" dirty="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is executed and the value of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yrsOfService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checked to see if it is less than 5. </a:t>
            </a: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condition is found to be true. Next, the value of 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salary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checked to see if it is less than 500. </a:t>
            </a:r>
          </a:p>
          <a:p>
            <a:pPr lvl="1">
              <a:lnSpc>
                <a:spcPct val="90000"/>
              </a:lnSpc>
            </a:pP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condition is found to be false. Hence, the control passes to the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 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of the inner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 </a:t>
            </a:r>
            <a:r>
              <a:rPr lang="en-US" alt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statement. Finally, the bonus amount is displayed as 200.</a:t>
            </a:r>
            <a:endParaRPr lang="en-GB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100" dirty="0">
              <a:solidFill>
                <a:srgbClr val="000000"/>
              </a:solidFill>
              <a:latin typeface="Courier New" panose="02070309020205020404" pitchFamily="49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			Bonus amount: 200</a:t>
            </a:r>
          </a:p>
          <a:p>
            <a:endParaRPr lang="en-US" altLang="en-US" sz="2400" dirty="0">
              <a:latin typeface="Calibri" panose="020F050202020403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</p:txBody>
      </p:sp>
      <p:sp>
        <p:nvSpPr>
          <p:cNvPr id="3072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486D13-BE5B-4F79-8A8C-C11104F539C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0000" y="1066800"/>
            <a:ext cx="6248400" cy="3200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050" dirty="0" err="1">
                <a:latin typeface="Courier New"/>
                <a:ea typeface="Calibri"/>
                <a:cs typeface="Times New Roman"/>
              </a:rPr>
              <a:t>yrsOfService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 = 3;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double salary = 1500;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 bonus = 0;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if (</a:t>
            </a:r>
            <a:r>
              <a:rPr lang="en-US" sz="1050" dirty="0" err="1">
                <a:latin typeface="Courier New"/>
                <a:ea typeface="Calibri"/>
                <a:cs typeface="Times New Roman"/>
              </a:rPr>
              <a:t>yrsOfService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 &lt; 5)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{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if (salary &lt; 500)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{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7429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bonus = 100;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}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else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{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7429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bonus = 200;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}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}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else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{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7429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bonus = 700;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4000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}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sz="1050" dirty="0" err="1">
                <a:latin typeface="Courier New"/>
                <a:ea typeface="Calibri"/>
              </a:rPr>
              <a:t>Console.WriteLine</a:t>
            </a:r>
            <a:r>
              <a:rPr lang="en-US" sz="1050" dirty="0">
                <a:latin typeface="Courier New"/>
                <a:ea typeface="Calibri"/>
              </a:rPr>
              <a:t>(“Bonus amount: “ + bonus);</a:t>
            </a:r>
            <a:endParaRPr lang="en-US" sz="1050" dirty="0"/>
          </a:p>
        </p:txBody>
      </p:sp>
      <p:sp>
        <p:nvSpPr>
          <p:cNvPr id="30729" name="Text Box 4"/>
          <p:cNvSpPr txBox="1">
            <a:spLocks noChangeArrowheads="1"/>
          </p:cNvSpPr>
          <p:nvPr/>
        </p:nvSpPr>
        <p:spPr bwMode="auto">
          <a:xfrm>
            <a:off x="1981200" y="1143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30730" name="Text Box 4"/>
          <p:cNvSpPr txBox="1">
            <a:spLocks noChangeArrowheads="1"/>
          </p:cNvSpPr>
          <p:nvPr/>
        </p:nvSpPr>
        <p:spPr bwMode="auto">
          <a:xfrm>
            <a:off x="500743" y="5978525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2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1-5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A program is difficult to comprehend when there are too many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z="2000">
                <a:latin typeface="Calibri" panose="020F0502020204030204" pitchFamily="34" charset="0"/>
              </a:rPr>
              <a:t> statements representing multiple selection constructs.</a:t>
            </a:r>
          </a:p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To avoid using multiple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z="2000">
                <a:latin typeface="Calibri" panose="020F0502020204030204" pitchFamily="34" charset="0"/>
              </a:rPr>
              <a:t> statements, in certain cases,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z="2000">
                <a:latin typeface="Calibri" panose="020F0502020204030204" pitchFamily="34" charset="0"/>
              </a:rPr>
              <a:t> approach can be used as an alternative.</a:t>
            </a:r>
          </a:p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z="2000">
                <a:latin typeface="Calibri" panose="020F0502020204030204" pitchFamily="34" charset="0"/>
              </a:rPr>
              <a:t> statement is used when a variable needs to be compared against different values.</a:t>
            </a:r>
          </a:p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The following figure depicts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 </a:t>
            </a:r>
            <a:r>
              <a:rPr lang="en-GB" altLang="en-US" sz="2000">
                <a:latin typeface="Calibri" panose="020F0502020204030204" pitchFamily="34" charset="0"/>
              </a:rPr>
              <a:t>as a flow chart.</a:t>
            </a:r>
          </a:p>
          <a:p>
            <a:pPr>
              <a:lnSpc>
                <a:spcPct val="115000"/>
              </a:lnSpc>
            </a:pPr>
            <a:endParaRPr lang="en-GB" altLang="en-US" sz="2400">
              <a:latin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GB" altLang="en-US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7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0EF5814-EFAC-497B-8E01-E9FC7AA17B1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27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4"/>
          <a:stretch>
            <a:fillRect/>
          </a:stretch>
        </p:blipFill>
        <p:spPr bwMode="auto">
          <a:xfrm>
            <a:off x="7772400" y="3064510"/>
            <a:ext cx="3911600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2-5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400">
                <a:latin typeface="Calibri" panose="020F0502020204030204" pitchFamily="34" charset="0"/>
              </a:rPr>
              <a:t>The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z="2400">
                <a:latin typeface="Calibri" panose="020F0502020204030204" pitchFamily="34" charset="0"/>
              </a:rPr>
              <a:t> construct has the following components:</a:t>
            </a:r>
          </a:p>
          <a:p>
            <a:pPr lvl="1">
              <a:lnSpc>
                <a:spcPct val="90000"/>
              </a:lnSpc>
            </a:pPr>
            <a:endParaRPr lang="en-US" altLang="en-US" sz="1800" b="1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switch</a:t>
            </a:r>
            <a:r>
              <a:rPr lang="en-GB" alt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keyword is followed by an integer expression enclosed in parentheses. The expression must be of type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byte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short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statement executes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corresponding to the value of the expression.</a:t>
            </a:r>
          </a:p>
          <a:p>
            <a:pPr lvl="1">
              <a:lnSpc>
                <a:spcPct val="90000"/>
              </a:lnSpc>
            </a:pPr>
            <a:endParaRPr lang="en-US" altLang="en-US" sz="2000" b="1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case</a:t>
            </a:r>
            <a:r>
              <a:rPr lang="en-US" altLang="en-US" sz="2000">
                <a:latin typeface="Calibri" panose="020F0502020204030204" pitchFamily="34" charset="0"/>
                <a:ea typeface="Calibri" panose="020F0502020204030204" pitchFamily="34" charset="0"/>
                <a:cs typeface="Courier New" panose="02070309020205020404" pitchFamily="49" charset="0"/>
              </a:rPr>
              <a:t>: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 is followed by a unique integer constant and a colon. Thus,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cannot contain a variable. The block following a particular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statement is executed when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 and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 match. Each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 must end with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 that passes the control out of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construct.</a:t>
            </a:r>
          </a:p>
          <a:p>
            <a:pPr lvl="1">
              <a:lnSpc>
                <a:spcPct val="90000"/>
              </a:lnSpc>
            </a:pPr>
            <a:endParaRPr lang="en-GB" altLang="en-US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2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68F7CBF-2D87-4768-969A-680E2FB966F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3-5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800" b="1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default</a:t>
            </a:r>
            <a:r>
              <a:rPr lang="en-GB" alt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no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case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 matches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expression value, the program control is transferred to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default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block. This is the equivalent of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else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block of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if...else...if</a:t>
            </a:r>
            <a:r>
              <a:rPr lang="en-GB" altLang="en-US" sz="2000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construct.</a:t>
            </a:r>
          </a:p>
          <a:p>
            <a:pPr lvl="1">
              <a:lnSpc>
                <a:spcPct val="90000"/>
              </a:lnSpc>
            </a:pPr>
            <a:endParaRPr lang="en-GB" altLang="en-US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b="1">
                <a:latin typeface="Courier New" panose="02070309020205020404" pitchFamily="49" charset="0"/>
                <a:cs typeface="Calibri" panose="020F0502020204030204" pitchFamily="34" charset="0"/>
              </a:rPr>
              <a:t>break</a:t>
            </a:r>
            <a:r>
              <a:rPr lang="en-GB" altLang="en-US" sz="200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break</a:t>
            </a:r>
            <a:r>
              <a:rPr lang="en-GB" altLang="en-US" sz="2000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 is optional and is used inside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 to terminate the execution of the statement sequence. The control is transferred to the statement after the end of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switch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 there is no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break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execution flows sequentially into the next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statement. Sometimes, multiple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statements can be present without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break</a:t>
            </a:r>
            <a:r>
              <a:rPr lang="en-GB" altLang="en-US" sz="2000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statements between them.</a:t>
            </a:r>
            <a:endParaRPr lang="en-GB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</a:pPr>
            <a:endParaRPr lang="en-GB" altLang="en-US" sz="1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7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9B6AB72-67A6-4C44-9394-35C606975FF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4-5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Clr>
                <a:srgbClr val="004E4C"/>
              </a:buClr>
              <a:buFont typeface="Wingdings" panose="05000000000000000000" pitchFamily="2" charset="2"/>
              <a:buChar char="u"/>
            </a:pPr>
            <a:r>
              <a:rPr lang="en-GB" altLang="en-US" sz="2000">
                <a:latin typeface="Calibri" panose="020F0502020204030204" pitchFamily="34" charset="0"/>
              </a:rPr>
              <a:t>The following code displays the day of the week using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switch...case </a:t>
            </a:r>
            <a:r>
              <a:rPr lang="en-GB" altLang="en-US" sz="2000">
                <a:latin typeface="Calibri" panose="020F0502020204030204" pitchFamily="34" charset="0"/>
              </a:rPr>
              <a:t>construct:</a:t>
            </a:r>
          </a:p>
        </p:txBody>
      </p:sp>
      <p:sp>
        <p:nvSpPr>
          <p:cNvPr id="3891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CC1DBF-6B8E-4DA6-B383-76554405A29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352800" y="1370240"/>
            <a:ext cx="6705600" cy="4811713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 day = 5;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switch (day)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{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1: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(“Sunday”);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2: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(“Monday”);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3: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(“Tuesday”);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4: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(“Wednesday”);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5: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(“Thursday”);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6: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(“Friday”);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case 7: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(“Saturday”);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default: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50" dirty="0">
                <a:latin typeface="Courier New"/>
                <a:ea typeface="Calibri"/>
                <a:cs typeface="Times New Roman"/>
              </a:rPr>
              <a:t>(“Enter a number between 1 to 7”); 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break;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050" dirty="0">
                <a:latin typeface="Courier New"/>
                <a:ea typeface="Calibri"/>
                <a:cs typeface="Times New Roman"/>
              </a:rPr>
              <a:t>}</a:t>
            </a:r>
            <a:endParaRPr lang="en-GB" sz="105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38921" name="Text Box 4"/>
          <p:cNvSpPr txBox="1">
            <a:spLocks noChangeArrowheads="1"/>
          </p:cNvSpPr>
          <p:nvPr/>
        </p:nvSpPr>
        <p:spPr bwMode="auto">
          <a:xfrm>
            <a:off x="1828800" y="13557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5-5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GB" altLang="en-US" sz="24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code:</a:t>
            </a:r>
          </a:p>
          <a:p>
            <a:pPr lvl="1">
              <a:lnSpc>
                <a:spcPct val="90000"/>
              </a:lnSpc>
            </a:pP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day</a:t>
            </a:r>
            <a:r>
              <a:rPr lang="en-GB" alt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declared as an integer variable and is initialized to value 5.</a:t>
            </a:r>
          </a:p>
          <a:p>
            <a:pPr lvl="1">
              <a:lnSpc>
                <a:spcPct val="90000"/>
              </a:lnSpc>
            </a:pPr>
            <a:r>
              <a:rPr lang="en-GB" altLang="en-US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block of code following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is executed because the value of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day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5 and the day is displayed as Thursday. </a:t>
            </a:r>
          </a:p>
          <a:p>
            <a:pPr lvl="1">
              <a:lnSpc>
                <a:spcPct val="90000"/>
              </a:lnSpc>
            </a:pP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break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is encountered, the control passes out of the 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switch…case</a:t>
            </a:r>
            <a:r>
              <a:rPr lang="en-GB" altLang="en-US" sz="2000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construct.</a:t>
            </a:r>
            <a:endParaRPr lang="en-GB" alt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buNone/>
            </a:pPr>
            <a:endParaRPr lang="en-US" alt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buNone/>
            </a:pPr>
            <a:endParaRPr lang="en-US" alt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algn="just">
              <a:spcBef>
                <a:spcPts val="1700"/>
              </a:spcBef>
              <a:buNone/>
            </a:pPr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Thursday</a:t>
            </a:r>
            <a:endParaRPr lang="en-GB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/>
            <a:endParaRPr lang="en-GB" altLang="en-US" sz="180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96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DEA81A-69A7-4DB6-A546-DABF0248820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0967" name="Text Box 4"/>
          <p:cNvSpPr txBox="1">
            <a:spLocks noChangeArrowheads="1"/>
          </p:cNvSpPr>
          <p:nvPr/>
        </p:nvSpPr>
        <p:spPr bwMode="auto">
          <a:xfrm>
            <a:off x="685800" y="3271043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Calibri" panose="020F0502020204030204" pitchFamily="34" charset="0"/>
              </a:rPr>
              <a:t>Objectives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libri" pitchFamily="34" charset="0"/>
                <a:ea typeface="+mj-ea"/>
                <a:cs typeface="+mj-cs"/>
              </a:rPr>
              <a:t>Explain selection constructs</a:t>
            </a:r>
          </a:p>
          <a:p>
            <a:pPr>
              <a:defRPr/>
            </a:pPr>
            <a:r>
              <a:rPr lang="en-US" sz="2400" dirty="0">
                <a:latin typeface="Calibri" pitchFamily="34" charset="0"/>
                <a:ea typeface="+mj-ea"/>
                <a:cs typeface="+mj-cs"/>
              </a:rPr>
              <a:t>Describe loop constructs</a:t>
            </a:r>
          </a:p>
          <a:p>
            <a:pPr>
              <a:defRPr/>
            </a:pPr>
            <a:r>
              <a:rPr lang="en-GB" sz="2400" dirty="0">
                <a:latin typeface="Calibri" pitchFamily="34" charset="0"/>
                <a:ea typeface="+mj-ea"/>
                <a:cs typeface="+mj-cs"/>
              </a:rPr>
              <a:t>Explain jump statements in C# </a:t>
            </a:r>
            <a:endParaRPr lang="en-US" sz="240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17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55ADBD-9175-4DCB-BCDA-21E7EF4C24B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676400"/>
            <a:ext cx="18002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/>
            </a:r>
            <a:br>
              <a:rPr lang="en-GB" altLang="en-US" smtClean="0">
                <a:latin typeface="Calibri" panose="020F0502020204030204" pitchFamily="34" charset="0"/>
              </a:rPr>
            </a:br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1-4</a:t>
            </a:r>
            <a:r>
              <a:rPr lang="en-US" altLang="en-US" smtClean="0">
                <a:latin typeface="Calibri" panose="020F0502020204030204" pitchFamily="34" charset="0"/>
              </a:rPr>
              <a:t/>
            </a:r>
            <a:br>
              <a:rPr lang="en-US" altLang="en-US" smtClean="0">
                <a:latin typeface="Calibri" panose="020F0502020204030204" pitchFamily="34" charset="0"/>
              </a:rPr>
            </a:b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C# allows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z="2000">
                <a:latin typeface="Calibri" panose="020F0502020204030204" pitchFamily="34" charset="0"/>
              </a:rPr>
              <a:t> construct to be nested. That is, a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lang="en-GB" altLang="en-US" sz="2000">
                <a:latin typeface="Calibri" panose="020F0502020204030204" pitchFamily="34" charset="0"/>
              </a:rPr>
              <a:t>block of a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z="2000">
                <a:latin typeface="Calibri" panose="020F0502020204030204" pitchFamily="34" charset="0"/>
              </a:rPr>
              <a:t> construct can contain another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 </a:t>
            </a:r>
            <a:r>
              <a:rPr lang="en-GB" altLang="en-US" sz="2000">
                <a:latin typeface="Calibri" panose="020F0502020204030204" pitchFamily="34" charset="0"/>
              </a:rPr>
              <a:t>construct. </a:t>
            </a:r>
          </a:p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Also,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GB" altLang="en-US" sz="2000">
                <a:latin typeface="Calibri" panose="020F0502020204030204" pitchFamily="34" charset="0"/>
              </a:rPr>
              <a:t> constants of the inner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z="2000">
                <a:latin typeface="Calibri" panose="020F0502020204030204" pitchFamily="34" charset="0"/>
              </a:rPr>
              <a:t> construct can have values that are identical to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GB" altLang="en-US" sz="2000">
                <a:latin typeface="Calibri" panose="020F0502020204030204" pitchFamily="34" charset="0"/>
              </a:rPr>
              <a:t> constants of the outer construct.</a:t>
            </a:r>
          </a:p>
          <a:p>
            <a:pPr>
              <a:lnSpc>
                <a:spcPct val="115000"/>
              </a:lnSpc>
            </a:pPr>
            <a:r>
              <a:rPr lang="en-GB" altLang="en-US" sz="2000">
                <a:latin typeface="Calibri" panose="020F0502020204030204" pitchFamily="34" charset="0"/>
              </a:rPr>
              <a:t>The following code demonstrates the use of nested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en-GB" altLang="en-US" sz="2000">
                <a:latin typeface="Calibri" panose="020F0502020204030204" pitchFamily="34" charset="0"/>
                <a:cs typeface="Courier New" panose="02070309020205020404" pitchFamily="49" charset="0"/>
              </a:rPr>
              <a:t>:</a:t>
            </a:r>
            <a:endParaRPr lang="en-US" altLang="en-US" sz="20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4301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F4A979-9E2E-49E1-938F-53D182A2D83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505200" y="3521076"/>
            <a:ext cx="6629400" cy="28035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namespace Samsung</a:t>
            </a:r>
            <a:endParaRPr lang="en-GB" sz="1200" dirty="0">
              <a:ea typeface="Calibri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using System;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class Math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args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result = 0;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("(1) Addition");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("(2) Subtraction");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("(3) Multiplication");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("(4) Division");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input = Convert.ToInt32(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());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("Enter value one");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= Convert.ToInt32(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());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43017" name="Text Box 4"/>
          <p:cNvSpPr txBox="1">
            <a:spLocks noChangeArrowheads="1"/>
          </p:cNvSpPr>
          <p:nvPr/>
        </p:nvSpPr>
        <p:spPr bwMode="auto">
          <a:xfrm>
            <a:off x="1828800" y="3552825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4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0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/>
            </a:r>
            <a:br>
              <a:rPr lang="en-GB" altLang="en-US" smtClean="0">
                <a:latin typeface="Calibri" panose="020F0502020204030204" pitchFamily="34" charset="0"/>
              </a:rPr>
            </a:br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2-4</a:t>
            </a:r>
            <a:r>
              <a:rPr lang="en-US" altLang="en-US" smtClean="0">
                <a:latin typeface="Calibri" panose="020F0502020204030204" pitchFamily="34" charset="0"/>
              </a:rPr>
              <a:t/>
            </a:r>
            <a:br>
              <a:rPr lang="en-US" altLang="en-US" smtClean="0">
                <a:latin typeface="Calibri" panose="020F0502020204030204" pitchFamily="34" charset="0"/>
              </a:rPr>
            </a:b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06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5CAFC3-7835-4A76-9E7E-1DBA9842A9F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29000" y="1006476"/>
            <a:ext cx="6629400" cy="53181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("Enter value two");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= Convert.ToInt32(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());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switch (input)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{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1: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+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2: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-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3: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*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switch (input)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{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1: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+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2: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-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3: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*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4: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("Do you want to calculate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the quotient or remainder?");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("(1) Quotient");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("(2) Remainder");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choice = Convert.ToInt32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(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());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en-GB" sz="10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6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11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/>
            </a:r>
            <a:br>
              <a:rPr lang="en-GB" altLang="en-US" smtClean="0">
                <a:latin typeface="Calibri" panose="020F0502020204030204" pitchFamily="34" charset="0"/>
              </a:rPr>
            </a:br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3-4</a:t>
            </a:r>
            <a:r>
              <a:rPr lang="en-US" altLang="en-US" smtClean="0">
                <a:latin typeface="Calibri" panose="020F0502020204030204" pitchFamily="34" charset="0"/>
              </a:rPr>
              <a:t/>
            </a:r>
            <a:br>
              <a:rPr lang="en-US" altLang="en-US" smtClean="0">
                <a:latin typeface="Calibri" panose="020F0502020204030204" pitchFamily="34" charset="0"/>
              </a:rPr>
            </a:b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10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F614D90-6312-4E2E-8E44-F5A3CDA4576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29000" y="1066801"/>
            <a:ext cx="6629400" cy="34893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switch (choice)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{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1: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/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case 2: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 % </a:t>
            </a:r>
            <a:r>
              <a:rPr lang="en-US" sz="10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default: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("Incorrect Choice");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485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}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default: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("Incorrect Choice");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break;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}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0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000" dirty="0">
                <a:latin typeface="Courier New"/>
                <a:ea typeface="Calibri"/>
                <a:cs typeface="Times New Roman"/>
              </a:rPr>
              <a:t>("Result: " + result); 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GB" sz="1000" dirty="0"/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endParaRPr lang="en-GB" sz="10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/>
            </a:r>
            <a:br>
              <a:rPr lang="en-GB" altLang="en-US" smtClean="0">
                <a:latin typeface="Calibri" panose="020F0502020204030204" pitchFamily="34" charset="0"/>
              </a:rPr>
            </a:br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switch…case</a:t>
            </a:r>
            <a:r>
              <a:rPr lang="en-GB" altLang="en-US" smtClean="0">
                <a:latin typeface="Calibri" panose="020F0502020204030204" pitchFamily="34" charset="0"/>
              </a:rPr>
              <a:t> Construct 4-4</a:t>
            </a:r>
            <a:r>
              <a:rPr lang="en-US" altLang="en-US" smtClean="0">
                <a:latin typeface="Calibri" panose="020F0502020204030204" pitchFamily="34" charset="0"/>
              </a:rPr>
              <a:t/>
            </a:r>
            <a:br>
              <a:rPr lang="en-US" altLang="en-US" smtClean="0">
                <a:latin typeface="Calibri" panose="020F0502020204030204" pitchFamily="34" charset="0"/>
              </a:rPr>
            </a:b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en-GB" sz="2400" dirty="0">
                <a:solidFill>
                  <a:srgbClr val="000000"/>
                </a:solidFill>
                <a:cs typeface="Times New Roman"/>
              </a:rPr>
              <a:t>In 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user is asked to choose the desired arithmetical operation. The user then enters the numbers on which the operation is to be performed.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Using 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switch…case</a:t>
            </a:r>
            <a:r>
              <a:rPr lang="en-GB" sz="2000" dirty="0">
                <a:latin typeface="Calibri" pitchFamily="34" charset="0"/>
              </a:rPr>
              <a:t> construct, based on the input from the user, the appropriate operation is performed.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case</a:t>
            </a:r>
            <a:r>
              <a:rPr lang="en-GB" sz="2000" dirty="0">
                <a:latin typeface="Calibri" pitchFamily="34" charset="0"/>
              </a:rPr>
              <a:t> block for the division option uses an inner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switch…case </a:t>
            </a:r>
            <a:r>
              <a:rPr lang="en-GB" sz="2000" dirty="0">
                <a:latin typeface="Calibri" pitchFamily="34" charset="0"/>
              </a:rPr>
              <a:t>construct to either calculate the quotient or the remainder of the division as per the choice selected by the user.</a:t>
            </a:r>
            <a:endParaRPr lang="en-GB" sz="1800" dirty="0"/>
          </a:p>
          <a:p>
            <a:pPr>
              <a:defRPr/>
            </a:pPr>
            <a:r>
              <a:rPr lang="en-GB" sz="2400" dirty="0">
                <a:latin typeface="Calibri" pitchFamily="34" charset="0"/>
              </a:rPr>
              <a:t>The following figure demonstrates the nested </a:t>
            </a:r>
            <a:r>
              <a:rPr lang="en-GB" sz="2400" dirty="0">
                <a:latin typeface="Courier New" pitchFamily="49" charset="0"/>
                <a:cs typeface="Courier New" pitchFamily="49" charset="0"/>
              </a:rPr>
              <a:t>switch</a:t>
            </a:r>
            <a:r>
              <a:rPr lang="en-GB" sz="2000" dirty="0">
                <a:latin typeface="Calibri" pitchFamily="34" charset="0"/>
              </a:rPr>
              <a:t>:</a:t>
            </a:r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800" dirty="0"/>
              <a:t>                                                </a:t>
            </a:r>
          </a:p>
        </p:txBody>
      </p:sp>
      <p:sp>
        <p:nvSpPr>
          <p:cNvPr id="4915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98AFFE-167D-4F50-B208-67C4599E433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915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38600"/>
            <a:ext cx="6324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No-Fall-Through Rule 1-3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Calibri" pitchFamily="34" charset="0"/>
                <a:ea typeface="+mj-ea"/>
                <a:cs typeface="+mj-cs"/>
              </a:rPr>
              <a:t>Following are the ‘no-fall-through’ rules:</a:t>
            </a: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Although C# does not permit the statement sequence of one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2000" dirty="0">
                <a:latin typeface="Calibri" pitchFamily="34" charset="0"/>
              </a:rPr>
              <a:t> block to fall through to the next, it does allow empty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2000" dirty="0">
                <a:latin typeface="Calibri" pitchFamily="34" charset="0"/>
              </a:rPr>
              <a:t> blocks 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2000" dirty="0">
                <a:latin typeface="Calibri" pitchFamily="34" charset="0"/>
              </a:rPr>
              <a:t> blocks without any statements) to fall through. </a:t>
            </a:r>
          </a:p>
          <a:p>
            <a:pPr>
              <a:defRPr/>
            </a:pPr>
            <a:endParaRPr lang="en-US" sz="2000" dirty="0">
              <a:latin typeface="Calibri" pitchFamily="34" charset="0"/>
              <a:ea typeface="+mj-ea"/>
              <a:cs typeface="+mj-cs"/>
            </a:endParaRPr>
          </a:p>
          <a:p>
            <a:pPr>
              <a:defRPr/>
            </a:pPr>
            <a:endParaRPr lang="en-US" dirty="0" smtClean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5120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441BEB-9DD1-4D75-8092-5519DDC5C58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2819400" y="1143000"/>
          <a:ext cx="7239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4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No-Fall-Through Rule 2-3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325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latin typeface="Calibri" panose="020F0502020204030204" pitchFamily="34" charset="0"/>
              </a:rPr>
              <a:t>A multiple 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altLang="en-US" sz="2000">
                <a:latin typeface="Calibri" panose="020F0502020204030204" pitchFamily="34" charset="0"/>
              </a:rPr>
              <a:t> statement can be made to execute the same code sequence, as shown in the following code:</a:t>
            </a: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5325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0C97C36-145B-4ECE-B65C-B732C9B2AB3A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514600" y="1981201"/>
            <a:ext cx="7467600" cy="4297363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namespace Samsung</a:t>
            </a:r>
            <a:endParaRPr lang="en-GB" sz="1200" dirty="0">
              <a:ea typeface="Calibri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using System;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class Months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args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string input;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("Enter the month");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input = 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().</a:t>
            </a:r>
            <a:r>
              <a:rPr lang="en-US" sz="1200" dirty="0" err="1">
                <a:latin typeface="Courier New"/>
                <a:ea typeface="Calibri"/>
                <a:cs typeface="Times New Roman"/>
              </a:rPr>
              <a:t>ToUpper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();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switch (input)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{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"JANUARY":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"MARCH":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"MAY":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"JULY":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"AUGUST":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"OCTOBER":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"DECEMBER":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200" dirty="0">
                <a:latin typeface="Courier New"/>
                <a:ea typeface="Calibri"/>
                <a:cs typeface="Times New Roman"/>
              </a:rPr>
              <a:t> ("This month has 31 days");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break; </a:t>
            </a: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"APRIL":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"JUNE":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  <a:cs typeface="Times New Roman"/>
              </a:rPr>
              <a:t>case "SEPTEMBER": 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000" dirty="0"/>
          </a:p>
        </p:txBody>
      </p:sp>
      <p:sp>
        <p:nvSpPr>
          <p:cNvPr id="53258" name="Text Box 4"/>
          <p:cNvSpPr txBox="1">
            <a:spLocks noChangeArrowheads="1"/>
          </p:cNvSpPr>
          <p:nvPr/>
        </p:nvSpPr>
        <p:spPr bwMode="auto">
          <a:xfrm>
            <a:off x="2514600" y="1431925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No-Fall-Through Rule 3-3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379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r>
              <a:rPr lang="en-GB" sz="1800" dirty="0">
                <a:latin typeface="Calibri" pitchFamily="34" charset="0"/>
              </a:rPr>
              <a:t>In 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400" dirty="0">
                <a:latin typeface="Calibri" pitchFamily="34" charset="0"/>
              </a:rPr>
              <a:t>The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switch…case</a:t>
            </a:r>
            <a:r>
              <a:rPr lang="en-GB" sz="1400" dirty="0">
                <a:latin typeface="Calibri" pitchFamily="34" charset="0"/>
              </a:rPr>
              <a:t> construct is used to display the number of days in a particular month.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400" dirty="0">
                <a:latin typeface="Calibri" pitchFamily="34" charset="0"/>
              </a:rPr>
              <a:t>Here, all months having 31 days have been stacked together to execute the same statement.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00" dirty="0">
                <a:latin typeface="Calibri" pitchFamily="34" charset="0"/>
              </a:rPr>
              <a:t>Similarly, all months having 30 days have been stacked together to execute the same statement.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00" dirty="0">
                <a:latin typeface="Calibri" pitchFamily="34" charset="0"/>
              </a:rPr>
              <a:t>Here, the no-fall-through rule is not violated as the stacked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1400" dirty="0">
                <a:latin typeface="Calibri "/>
                <a:cs typeface="Courier New" pitchFamily="49" charset="0"/>
              </a:rPr>
              <a:t> </a:t>
            </a:r>
            <a:r>
              <a:rPr lang="en-US" sz="1400" dirty="0">
                <a:latin typeface="Calibri" pitchFamily="34" charset="0"/>
              </a:rPr>
              <a:t>statements execute the same code.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00" dirty="0">
                <a:latin typeface="Calibri" pitchFamily="34" charset="0"/>
              </a:rPr>
              <a:t>By stacking the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1400" dirty="0">
                <a:latin typeface="Calibri" pitchFamily="34" charset="0"/>
              </a:rPr>
              <a:t>statements, unnecessary repetition of code is avoided.</a:t>
            </a: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sz="1800" dirty="0">
                <a:latin typeface="Calibri" pitchFamily="34" charset="0"/>
              </a:rPr>
              <a:t>The figure shows the output of multiple </a:t>
            </a:r>
            <a:r>
              <a:rPr lang="en-US" sz="1800" dirty="0">
                <a:latin typeface="Calibri" pitchFamily="34" charset="0"/>
              </a:rPr>
              <a:t>case</a:t>
            </a:r>
            <a:r>
              <a:rPr lang="en-GB" sz="1800" dirty="0">
                <a:latin typeface="Calibri" pitchFamily="34" charset="0"/>
              </a:rPr>
              <a:t> statements:</a:t>
            </a:r>
            <a:endParaRPr lang="en-GB" sz="1600" dirty="0">
              <a:latin typeface="Calibri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sz="1400" dirty="0">
              <a:latin typeface="Calibri" pitchFamily="34" charset="0"/>
            </a:endParaRPr>
          </a:p>
        </p:txBody>
      </p:sp>
      <p:sp>
        <p:nvSpPr>
          <p:cNvPr id="5530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ED873D-9626-474F-B95F-0EFBE0E2D9F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29000" y="914400"/>
            <a:ext cx="6629400" cy="2362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case "NOVEMBER":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dirty="0">
                <a:latin typeface="Courier New"/>
                <a:ea typeface="Calibri"/>
                <a:cs typeface="Times New Roman"/>
              </a:rPr>
              <a:t> ("This month has 30 days");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break;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case "FEBRUARY":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dirty="0">
                <a:latin typeface="Courier New"/>
                <a:ea typeface="Calibri"/>
                <a:cs typeface="Times New Roman"/>
              </a:rPr>
              <a:t>("This month has 28 days in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a non-leap year and 29 days in a leap year");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break;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default: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dirty="0">
                <a:latin typeface="Courier New"/>
                <a:ea typeface="Calibri"/>
                <a:cs typeface="Times New Roman"/>
              </a:rPr>
              <a:t> ("Incorrect choice");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10858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break;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} 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  <a:cs typeface="Times New Roman"/>
              </a:rPr>
              <a:t>}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dirty="0">
                <a:latin typeface="Courier New"/>
                <a:ea typeface="Calibri"/>
              </a:rPr>
              <a:t>}</a:t>
            </a:r>
            <a:endParaRPr lang="en-GB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dirty="0"/>
          </a:p>
        </p:txBody>
      </p:sp>
      <p:pic>
        <p:nvPicPr>
          <p:cNvPr id="553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0"/>
            <a:ext cx="7315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Loop Constructs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734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000" dirty="0">
                <a:latin typeface="Calibri" panose="020F0502020204030204" pitchFamily="34" charset="0"/>
              </a:rPr>
              <a:t>Loops allow you to execute a single statement or a block of statements repetitively. </a:t>
            </a:r>
          </a:p>
          <a:p>
            <a:r>
              <a:rPr lang="en-GB" altLang="en-US" sz="2000" dirty="0">
                <a:latin typeface="Calibri" panose="020F0502020204030204" pitchFamily="34" charset="0"/>
              </a:rPr>
              <a:t>The most common uses of loops include displaying a series of numbers and taking repetitive input.</a:t>
            </a:r>
          </a:p>
          <a:p>
            <a:r>
              <a:rPr lang="en-GB" altLang="en-US" sz="2000" dirty="0">
                <a:latin typeface="Calibri" panose="020F0502020204030204" pitchFamily="34" charset="0"/>
              </a:rPr>
              <a:t>In software programming, a loop construct contains a condition that helps the compiler identify the number of times a specific block will be executed. </a:t>
            </a:r>
          </a:p>
          <a:p>
            <a:r>
              <a:rPr lang="en-GB" altLang="en-US" sz="2000" dirty="0">
                <a:latin typeface="Calibri" panose="020F0502020204030204" pitchFamily="34" charset="0"/>
              </a:rPr>
              <a:t>If the condition is not specified, the loop continues infinitely and is termed as an infinite loop. </a:t>
            </a:r>
          </a:p>
          <a:p>
            <a:r>
              <a:rPr lang="en-GB" altLang="en-US" sz="2000" dirty="0">
                <a:latin typeface="Calibri" panose="020F0502020204030204" pitchFamily="34" charset="0"/>
              </a:rPr>
              <a:t>The loop constructs are also referred to as iteration statements.</a:t>
            </a:r>
            <a:endParaRPr lang="en-US" altLang="en-US" sz="2000" dirty="0">
              <a:latin typeface="Calibri" panose="020F0502020204030204" pitchFamily="34" charset="0"/>
            </a:endParaRPr>
          </a:p>
          <a:p>
            <a:r>
              <a:rPr lang="en-US" altLang="en-US" sz="2000" dirty="0">
                <a:latin typeface="Calibri" panose="020F0502020204030204" pitchFamily="34" charset="0"/>
              </a:rPr>
              <a:t>C# supports four types of loop constructs such as: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while loop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do..while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loop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for loop</a:t>
            </a:r>
          </a:p>
          <a:p>
            <a:pPr lvl="1">
              <a:lnSpc>
                <a:spcPct val="90000"/>
              </a:lnSpc>
            </a:pPr>
            <a:r>
              <a:rPr lang="en-GB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GB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GB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loop</a:t>
            </a: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altLang="en-US" sz="2400" dirty="0">
              <a:latin typeface="Calibri" panose="020F050202020403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</p:txBody>
      </p:sp>
      <p:sp>
        <p:nvSpPr>
          <p:cNvPr id="5735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7DA565-60E9-44CB-AA90-EC55E417212A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73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617" y="3507184"/>
            <a:ext cx="3533482" cy="275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2" y="4191000"/>
            <a:ext cx="119062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4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02" y="3966368"/>
            <a:ext cx="18288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mtClean="0">
                <a:latin typeface="Calibri" panose="020F0502020204030204" pitchFamily="34" charset="0"/>
              </a:rPr>
              <a:t> Loop 1-3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734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alibri" panose="020F0502020204030204" pitchFamily="34" charset="0"/>
              </a:rPr>
              <a:t> loop is used to execute a block of code repetitively as long as the condition of the loop remains true.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alibri" panose="020F0502020204030204" pitchFamily="34" charset="0"/>
              </a:rPr>
              <a:t> loop consists of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alibri" panose="020F0502020204030204" pitchFamily="34" charset="0"/>
              </a:rPr>
              <a:t> statement, which begins with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alibri" panose="020F0502020204030204" pitchFamily="34" charset="0"/>
              </a:rPr>
              <a:t> keyword followed by a </a:t>
            </a:r>
            <a:r>
              <a:rPr lang="en-US" sz="1800" dirty="0" err="1">
                <a:latin typeface="Calibri" panose="020F0502020204030204" pitchFamily="34" charset="0"/>
              </a:rPr>
              <a:t>boolean</a:t>
            </a:r>
            <a:r>
              <a:rPr lang="en-US" sz="1800" dirty="0">
                <a:latin typeface="Calibri" panose="020F0502020204030204" pitchFamily="34" charset="0"/>
              </a:rPr>
              <a:t> condition. </a:t>
            </a:r>
          </a:p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If the condition evaluates to true, the block of statements after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alibri" panose="020F0502020204030204" pitchFamily="34" charset="0"/>
              </a:rPr>
              <a:t> statement is executed.</a:t>
            </a:r>
          </a:p>
          <a:p>
            <a:pPr>
              <a:defRPr/>
            </a:pPr>
            <a:r>
              <a:rPr lang="en-GB" sz="1800" dirty="0">
                <a:latin typeface="Calibri" panose="020F0502020204030204" pitchFamily="34" charset="0"/>
              </a:rPr>
              <a:t>After each iteration, the control is transferred back to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800" dirty="0">
                <a:latin typeface="Calibri" panose="020F0502020204030204" pitchFamily="34" charset="0"/>
              </a:rPr>
              <a:t> statement and the condition is checked again for another round of execution.</a:t>
            </a:r>
          </a:p>
          <a:p>
            <a:pPr>
              <a:defRPr/>
            </a:pPr>
            <a:r>
              <a:rPr lang="en-GB" sz="1800" dirty="0">
                <a:latin typeface="Calibri" panose="020F0502020204030204" pitchFamily="34" charset="0"/>
              </a:rPr>
              <a:t>When the condition is evaluated to false, the block of statements following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800" dirty="0">
                <a:latin typeface="Calibri" panose="020F0502020204030204" pitchFamily="34" charset="0"/>
              </a:rPr>
              <a:t> statement is ignored and the statement appearing after the block is executed by the compiler.</a:t>
            </a:r>
          </a:p>
          <a:p>
            <a:pPr>
              <a:defRPr/>
            </a:pPr>
            <a:r>
              <a:rPr lang="en-GB" sz="1800" dirty="0">
                <a:latin typeface="Calibri" panose="020F0502020204030204" pitchFamily="34" charset="0"/>
              </a:rPr>
              <a:t>The following is the syntax of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800" dirty="0">
                <a:latin typeface="Calibri" panose="020F0502020204030204" pitchFamily="34" charset="0"/>
              </a:rPr>
              <a:t> loop:</a:t>
            </a: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1800" dirty="0">
              <a:latin typeface="Arial" panose="020B0604020202020204" pitchFamily="34" charset="0"/>
            </a:endParaRPr>
          </a:p>
          <a:p>
            <a:pPr>
              <a:defRPr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457200">
              <a:buNone/>
              <a:defRPr/>
            </a:pPr>
            <a:r>
              <a:rPr lang="en-US" sz="1800" dirty="0">
                <a:latin typeface="Calibri" panose="020F0502020204030204" pitchFamily="34" charset="0"/>
              </a:rPr>
              <a:t>where:</a:t>
            </a:r>
          </a:p>
          <a:p>
            <a:pPr lvl="1">
              <a:defRPr/>
            </a:pP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condition</a:t>
            </a:r>
            <a:r>
              <a:rPr lang="en-US" sz="1600" dirty="0">
                <a:latin typeface="Calibri" panose="020F0502020204030204" pitchFamily="34" charset="0"/>
              </a:rPr>
              <a:t>: Specifies the </a:t>
            </a:r>
            <a:r>
              <a:rPr lang="en-US" sz="1600" dirty="0" err="1">
                <a:latin typeface="Calibri" panose="020F0502020204030204" pitchFamily="34" charset="0"/>
              </a:rPr>
              <a:t>boolean</a:t>
            </a:r>
            <a:r>
              <a:rPr lang="en-US" sz="1600" dirty="0">
                <a:latin typeface="Calibri" panose="020F0502020204030204" pitchFamily="34" charset="0"/>
              </a:rPr>
              <a:t> expression.</a:t>
            </a:r>
          </a:p>
          <a:p>
            <a:pPr>
              <a:defRPr/>
            </a:pPr>
            <a:endParaRPr lang="en-GB" sz="1800" dirty="0">
              <a:latin typeface="Arial" panose="020B0604020202020204" pitchFamily="34" charset="0"/>
            </a:endParaRPr>
          </a:p>
        </p:txBody>
      </p:sp>
      <p:sp>
        <p:nvSpPr>
          <p:cNvPr id="5939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606B9C-6348-42F6-8DEF-2350876129C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9400" name="Text Box 4"/>
          <p:cNvSpPr txBox="1">
            <a:spLocks noChangeArrowheads="1"/>
          </p:cNvSpPr>
          <p:nvPr/>
        </p:nvSpPr>
        <p:spPr bwMode="auto">
          <a:xfrm>
            <a:off x="1600200" y="37338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600200" y="4189729"/>
            <a:ext cx="6781800" cy="7620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</a:rPr>
              <a:t>while (condition)</a:t>
            </a:r>
            <a:endParaRPr lang="en-GB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</a:rPr>
              <a:t>{ </a:t>
            </a:r>
            <a:endParaRPr lang="en-GB" dirty="0">
              <a:ea typeface="Calibri"/>
            </a:endParaRPr>
          </a:p>
          <a:p>
            <a:pPr indent="2286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</a:rPr>
              <a:t>// one or more statements;</a:t>
            </a:r>
            <a:endParaRPr lang="en-GB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dirty="0">
                <a:latin typeface="Courier New"/>
                <a:ea typeface="Calibri"/>
              </a:rPr>
              <a:t>}</a:t>
            </a:r>
            <a:endParaRPr lang="en-GB" dirty="0">
              <a:ea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69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mtClean="0">
                <a:latin typeface="Calibri" panose="020F0502020204030204" pitchFamily="34" charset="0"/>
              </a:rPr>
              <a:t> Loop 2-3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6144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000" dirty="0">
                <a:latin typeface="Calibri" panose="020F0502020204030204" pitchFamily="34" charset="0"/>
              </a:rPr>
              <a:t>The following figure depicts an example of a </a:t>
            </a:r>
            <a:r>
              <a:rPr lang="en-GB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z="2000" dirty="0">
                <a:latin typeface="Calibri" panose="020F0502020204030204" pitchFamily="34" charset="0"/>
              </a:rPr>
              <a:t> loop using a flowchart:</a:t>
            </a:r>
            <a:endParaRPr lang="en-US" altLang="en-US" sz="2000" dirty="0">
              <a:latin typeface="Calibri" panose="020F050202020403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r>
              <a:rPr lang="en-GB" altLang="en-US" sz="1800" dirty="0">
                <a:latin typeface="Calibri" panose="020F0502020204030204" pitchFamily="34" charset="0"/>
              </a:rPr>
              <a:t>The following code displays even numbers from 1 to 10 using the </a:t>
            </a:r>
            <a:r>
              <a:rPr lang="en-GB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z="1800" dirty="0">
                <a:latin typeface="Calibri" panose="020F0502020204030204" pitchFamily="34" charset="0"/>
              </a:rPr>
              <a:t> loop:</a:t>
            </a:r>
          </a:p>
          <a:p>
            <a:endParaRPr lang="en-GB" altLang="en-US" sz="1800" dirty="0">
              <a:latin typeface="Calibri" panose="020F050202020403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</p:txBody>
      </p:sp>
      <p:sp>
        <p:nvSpPr>
          <p:cNvPr id="6144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3084AF1-8F68-4857-BF3C-684C08A6854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1448" name="Picture 9" descr="Capture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2667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429000" y="4191000"/>
            <a:ext cx="6324600" cy="2057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public </a:t>
            </a:r>
            <a:r>
              <a:rPr lang="en-US" sz="1600" dirty="0" err="1">
                <a:latin typeface="Courier New"/>
                <a:ea typeface="Calibri"/>
              </a:rPr>
              <a:t>int</a:t>
            </a:r>
            <a:r>
              <a:rPr lang="en-US" sz="1600" dirty="0">
                <a:latin typeface="Courier New"/>
                <a:ea typeface="Calibri"/>
              </a:rPr>
              <a:t> num = 1;</a:t>
            </a:r>
            <a:endParaRPr lang="en-GB" sz="18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</a:rPr>
              <a:t>Console.WriteLine</a:t>
            </a:r>
            <a:r>
              <a:rPr lang="en-US" sz="1600" dirty="0">
                <a:latin typeface="Courier New"/>
                <a:ea typeface="Calibri"/>
              </a:rPr>
              <a:t>(“Even Numbers”);</a:t>
            </a:r>
            <a:endParaRPr lang="en-GB" sz="18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while (num &lt;= 11)</a:t>
            </a:r>
            <a:endParaRPr lang="en-GB" sz="18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GB" sz="18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if ((num % 2) == 0) </a:t>
            </a:r>
            <a:endParaRPr lang="en-GB" sz="18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GB" sz="1800" dirty="0">
              <a:ea typeface="Calibri"/>
            </a:endParaRPr>
          </a:p>
          <a:p>
            <a:pPr indent="8001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</a:rPr>
              <a:t>Console.WriteLine</a:t>
            </a:r>
            <a:r>
              <a:rPr lang="en-US" sz="1600" dirty="0">
                <a:latin typeface="Courier New"/>
                <a:ea typeface="Calibri"/>
              </a:rPr>
              <a:t>(num); </a:t>
            </a:r>
            <a:endParaRPr lang="en-GB" sz="18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} </a:t>
            </a:r>
            <a:endParaRPr lang="en-GB" sz="18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num = num + 1;</a:t>
            </a:r>
            <a:endParaRPr lang="en-GB" sz="18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}</a:t>
            </a:r>
            <a:endParaRPr lang="en-GB" sz="18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61450" name="Text Box 4"/>
          <p:cNvSpPr txBox="1">
            <a:spLocks noChangeArrowheads="1"/>
          </p:cNvSpPr>
          <p:nvPr/>
        </p:nvSpPr>
        <p:spPr bwMode="auto">
          <a:xfrm>
            <a:off x="1828800" y="41751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Selection Constructs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C# supports the following decision-making constructs:</a:t>
            </a:r>
          </a:p>
          <a:p>
            <a:pPr lvl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if…else </a:t>
            </a:r>
          </a:p>
          <a:p>
            <a:pPr lvl="1">
              <a:defRPr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if…else…if </a:t>
            </a:r>
          </a:p>
          <a:p>
            <a:pPr lvl="1">
              <a:defRPr/>
            </a:pPr>
            <a:r>
              <a:rPr lang="en-US" sz="1800" dirty="0">
                <a:latin typeface="Calibri" panose="020F0502020204030204" pitchFamily="34" charset="0"/>
                <a:cs typeface="Courier New" pitchFamily="49" charset="0"/>
              </a:rPr>
              <a:t>Nested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if </a:t>
            </a:r>
          </a:p>
          <a:p>
            <a:pPr lvl="1">
              <a:defRPr/>
            </a:pPr>
            <a:r>
              <a:rPr lang="en-GB" sz="1800" dirty="0">
                <a:latin typeface="Courier New" pitchFamily="49" charset="0"/>
                <a:cs typeface="Courier New" pitchFamily="49" charset="0"/>
              </a:rPr>
              <a:t>switch…case </a:t>
            </a:r>
          </a:p>
          <a:p>
            <a:pPr>
              <a:defRPr/>
            </a:pPr>
            <a:endParaRPr lang="en-US" sz="240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819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9993CF-0E99-4926-BF85-577FC408F35F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20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r="9309"/>
          <a:stretch>
            <a:fillRect/>
          </a:stretch>
        </p:blipFill>
        <p:spPr bwMode="auto">
          <a:xfrm>
            <a:off x="5715000" y="3048860"/>
            <a:ext cx="208597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7841" y="2217736"/>
            <a:ext cx="868203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 2" panose="05020102010507070707" pitchFamily="18" charset="2"/>
              <a:buNone/>
              <a:defRPr/>
            </a:pPr>
            <a:endParaRPr lang="en-GB" sz="2200" dirty="0"/>
          </a:p>
          <a:p>
            <a:pPr lvl="1">
              <a:buFont typeface="Wingdings 2" panose="05020102010507070707" pitchFamily="18" charset="2"/>
              <a:buNone/>
              <a:defRPr/>
            </a:pPr>
            <a:endParaRPr lang="en-US" sz="2200" dirty="0"/>
          </a:p>
          <a:p>
            <a:pPr>
              <a:defRPr/>
            </a:pPr>
            <a:endParaRPr lang="en-US" sz="2200" dirty="0">
              <a:latin typeface="Calibri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mtClean="0">
                <a:latin typeface="Calibri" panose="020F0502020204030204" pitchFamily="34" charset="0"/>
              </a:rPr>
              <a:t> Loop 3-3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2000" dirty="0">
                <a:latin typeface="Calibri" pitchFamily="34" charset="0"/>
              </a:rPr>
              <a:t>In the following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num </a:t>
            </a:r>
            <a:r>
              <a:rPr lang="en-GB" sz="16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is </a:t>
            </a:r>
            <a:r>
              <a:rPr lang="en-GB" sz="1600" dirty="0">
                <a:latin typeface="Calibri" pitchFamily="34" charset="0"/>
              </a:rPr>
              <a:t>declared as an integer variable and initialized to value 1.</a:t>
            </a:r>
          </a:p>
          <a:p>
            <a:pPr lvl="1">
              <a:defRPr/>
            </a:pPr>
            <a:r>
              <a:rPr lang="en-GB" sz="1600" dirty="0">
                <a:latin typeface="Calibri" pitchFamily="34" charset="0"/>
              </a:rPr>
              <a:t>The condition in the 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GB" sz="1600" dirty="0">
                <a:latin typeface="Calibri" pitchFamily="34" charset="0"/>
              </a:rPr>
              <a:t> loop is checked, which specifies that the value of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num </a:t>
            </a:r>
            <a:r>
              <a:rPr lang="en-GB" sz="1600" dirty="0">
                <a:latin typeface="Calibri" pitchFamily="34" charset="0"/>
              </a:rPr>
              <a:t>variable should be less than or equal to 11.</a:t>
            </a:r>
          </a:p>
          <a:p>
            <a:pPr lvl="1">
              <a:defRPr/>
            </a:pPr>
            <a:r>
              <a:rPr lang="en-GB" sz="1600" dirty="0">
                <a:latin typeface="Calibri" pitchFamily="34" charset="0"/>
              </a:rPr>
              <a:t>If this condition is true, the value of the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num </a:t>
            </a:r>
            <a:r>
              <a:rPr lang="en-GB" sz="1600" dirty="0">
                <a:latin typeface="Calibri" pitchFamily="34" charset="0"/>
              </a:rPr>
              <a:t>variable is divided by 2 and the remainder is checked to see if it is 0.</a:t>
            </a:r>
          </a:p>
          <a:p>
            <a:pPr lvl="1">
              <a:defRPr/>
            </a:pPr>
            <a:r>
              <a:rPr lang="en-GB" sz="1600" dirty="0">
                <a:latin typeface="Calibri" pitchFamily="34" charset="0"/>
              </a:rPr>
              <a:t>If the remainder is 0, the value of the variable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num </a:t>
            </a:r>
            <a:r>
              <a:rPr lang="en-GB" sz="1600" dirty="0">
                <a:latin typeface="Calibri" pitchFamily="34" charset="0"/>
              </a:rPr>
              <a:t>is displayed in the console window and the variable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num </a:t>
            </a:r>
            <a:r>
              <a:rPr lang="en-GB" sz="1600" dirty="0">
                <a:latin typeface="Calibri" pitchFamily="34" charset="0"/>
              </a:rPr>
              <a:t>is incremented by 1. </a:t>
            </a:r>
          </a:p>
          <a:p>
            <a:pPr lvl="1">
              <a:defRPr/>
            </a:pPr>
            <a:r>
              <a:rPr lang="en-GB" sz="1600" dirty="0">
                <a:latin typeface="Calibri" pitchFamily="34" charset="0"/>
              </a:rPr>
              <a:t>Then, the program control is passed to the 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GB" sz="1600" dirty="0">
                <a:latin typeface="Calibri" pitchFamily="34" charset="0"/>
              </a:rPr>
              <a:t> statement to check the condition again. </a:t>
            </a:r>
          </a:p>
          <a:p>
            <a:pPr lvl="1">
              <a:defRPr/>
            </a:pPr>
            <a:r>
              <a:rPr lang="en-GB" sz="1600" dirty="0">
                <a:latin typeface="Calibri" pitchFamily="34" charset="0"/>
              </a:rPr>
              <a:t>When the value of </a:t>
            </a:r>
            <a:r>
              <a:rPr lang="en-GB" sz="1600" b="1" dirty="0">
                <a:latin typeface="Courier New" pitchFamily="49" charset="0"/>
                <a:cs typeface="Courier New" pitchFamily="49" charset="0"/>
              </a:rPr>
              <a:t>num </a:t>
            </a:r>
            <a:r>
              <a:rPr lang="en-GB" sz="1600" dirty="0">
                <a:latin typeface="Calibri" pitchFamily="34" charset="0"/>
              </a:rPr>
              <a:t>becomes 12, the </a:t>
            </a:r>
            <a:r>
              <a:rPr lang="en-GB" sz="1600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GB" sz="1600" dirty="0">
                <a:latin typeface="Calibri" pitchFamily="34" charset="0"/>
              </a:rPr>
              <a:t> loop terminates as the loop condition becomes false.</a:t>
            </a:r>
            <a:endParaRPr lang="en-US" sz="1600" dirty="0">
              <a:latin typeface="Calibri" pitchFamily="34" charset="0"/>
            </a:endParaRPr>
          </a:p>
          <a:p>
            <a:pPr marL="400050" lvl="1" algn="just">
              <a:spcBef>
                <a:spcPts val="1700"/>
              </a:spcBef>
              <a:buNone/>
              <a:defRPr/>
            </a:pPr>
            <a:r>
              <a:rPr lang="en-US" sz="2000" dirty="0">
                <a:solidFill>
                  <a:srgbClr val="000000"/>
                </a:solidFill>
                <a:latin typeface="Courier New"/>
              </a:rPr>
              <a:t>         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Even Numbers</a:t>
            </a:r>
            <a:endParaRPr lang="en-GB" sz="1800" dirty="0">
              <a:latin typeface="Arial"/>
            </a:endParaRPr>
          </a:p>
          <a:p>
            <a:pPr marL="400050" lvl="1" algn="just">
              <a:spcBef>
                <a:spcPts val="200"/>
              </a:spcBef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        2</a:t>
            </a:r>
            <a:endParaRPr lang="en-GB" sz="1800" dirty="0">
              <a:latin typeface="Arial"/>
            </a:endParaRPr>
          </a:p>
          <a:p>
            <a:pPr marL="400050" lvl="1" algn="just">
              <a:spcBef>
                <a:spcPts val="200"/>
              </a:spcBef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        4</a:t>
            </a:r>
            <a:endParaRPr lang="en-GB" sz="1800" dirty="0">
              <a:latin typeface="Arial"/>
            </a:endParaRPr>
          </a:p>
          <a:p>
            <a:pPr marL="400050" lvl="1" algn="just">
              <a:spcBef>
                <a:spcPts val="200"/>
              </a:spcBef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        6</a:t>
            </a:r>
            <a:endParaRPr lang="en-GB" sz="1800" dirty="0">
              <a:latin typeface="Arial"/>
            </a:endParaRPr>
          </a:p>
          <a:p>
            <a:pPr marL="400050" lvl="1" algn="just">
              <a:spcBef>
                <a:spcPts val="200"/>
              </a:spcBef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        8</a:t>
            </a:r>
            <a:endParaRPr lang="en-GB" sz="1800" dirty="0">
              <a:latin typeface="Arial"/>
            </a:endParaRPr>
          </a:p>
          <a:p>
            <a:pPr marL="400050"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GB" sz="1800" dirty="0">
                <a:solidFill>
                  <a:srgbClr val="000000"/>
                </a:solidFill>
                <a:latin typeface="Courier New"/>
                <a:cs typeface="Times New Roman"/>
              </a:rPr>
              <a:t>           10</a:t>
            </a:r>
            <a:endParaRPr lang="en-GB" sz="1800" dirty="0">
              <a:cs typeface="Times New Roman"/>
            </a:endParaRPr>
          </a:p>
          <a:p>
            <a:pPr lvl="1">
              <a:defRPr/>
            </a:pPr>
            <a:endParaRPr lang="en-GB" sz="20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6349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88824B-790D-4484-806E-A1236E20C1F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</p:txBody>
      </p:sp>
      <p:sp>
        <p:nvSpPr>
          <p:cNvPr id="63497" name="Text Box 4"/>
          <p:cNvSpPr txBox="1">
            <a:spLocks noChangeArrowheads="1"/>
          </p:cNvSpPr>
          <p:nvPr/>
        </p:nvSpPr>
        <p:spPr bwMode="auto">
          <a:xfrm>
            <a:off x="1905000" y="4937125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Nested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mtClean="0">
                <a:latin typeface="Calibri" panose="020F0502020204030204" pitchFamily="34" charset="0"/>
              </a:rPr>
              <a:t> Loop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6553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A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800">
                <a:latin typeface="Calibri" panose="020F0502020204030204" pitchFamily="34" charset="0"/>
              </a:rPr>
              <a:t> loop can be created within another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800">
                <a:latin typeface="Calibri" panose="020F0502020204030204" pitchFamily="34" charset="0"/>
              </a:rPr>
              <a:t> loop to create a nested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800">
                <a:latin typeface="Calibri" panose="020F0502020204030204" pitchFamily="34" charset="0"/>
              </a:rPr>
              <a:t> loop structure.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following code demonstrates the use of nested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z="1800">
                <a:latin typeface="Calibri" panose="020F0502020204030204" pitchFamily="34" charset="0"/>
              </a:rPr>
              <a:t> loops to create a geometric pattern:</a:t>
            </a: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24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500">
              <a:latin typeface="Calibri" panose="020F0502020204030204" pitchFamily="34" charset="0"/>
            </a:endParaRPr>
          </a:p>
          <a:p>
            <a:r>
              <a:rPr lang="en-GB" altLang="en-US" sz="20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A pattern of a right-angled triangle is created using the asterisk (*) symbol. This is done using the nested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altLang="en-US" sz="1800">
                <a:latin typeface="Calibri" panose="020F0502020204030204" pitchFamily="34" charset="0"/>
              </a:rPr>
              <a:t> loop.</a:t>
            </a:r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6554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7F913DF-060E-4672-AD88-EAF44A2AA5C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578226" y="1833564"/>
            <a:ext cx="6556375" cy="3500437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using System;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class Pattern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{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static void Main(string[] </a:t>
            </a:r>
            <a:r>
              <a:rPr lang="en-US" sz="1600" dirty="0" err="1">
                <a:latin typeface="Courier New"/>
                <a:ea typeface="Calibri"/>
                <a:cs typeface="Times New Roman"/>
              </a:rPr>
              <a:t>args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)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{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600" dirty="0" err="1">
                <a:latin typeface="Courier New"/>
                <a:ea typeface="Calibri"/>
                <a:cs typeface="Times New Roman"/>
              </a:rPr>
              <a:t>i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 = 0;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 j;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while (</a:t>
            </a:r>
            <a:r>
              <a:rPr lang="en-US" sz="1600" dirty="0" err="1">
                <a:latin typeface="Courier New"/>
                <a:ea typeface="Calibri"/>
                <a:cs typeface="Times New Roman"/>
              </a:rPr>
              <a:t>i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 &lt;= 5)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{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j = 0;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while (j &lt;= </a:t>
            </a:r>
            <a:r>
              <a:rPr lang="en-US" sz="1600" dirty="0" err="1">
                <a:latin typeface="Courier New"/>
                <a:ea typeface="Calibri"/>
                <a:cs typeface="Times New Roman"/>
              </a:rPr>
              <a:t>i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)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{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  <a:cs typeface="Times New Roman"/>
              </a:rPr>
              <a:t>Console.Write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("*");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j++;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}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();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  <a:cs typeface="Times New Roman"/>
              </a:rPr>
              <a:t>i</a:t>
            </a:r>
            <a:r>
              <a:rPr lang="en-US" sz="1600" dirty="0">
                <a:latin typeface="Courier New"/>
                <a:ea typeface="Calibri"/>
                <a:cs typeface="Times New Roman"/>
              </a:rPr>
              <a:t>++;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6286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} 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indent="285750">
              <a:lnSpc>
                <a:spcPts val="1105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}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600" dirty="0">
                <a:latin typeface="Courier New"/>
                <a:ea typeface="Calibri"/>
                <a:cs typeface="Times New Roman"/>
              </a:rPr>
              <a:t>}</a:t>
            </a:r>
            <a:endParaRPr lang="en-GB" sz="16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65545" name="Text Box 4"/>
          <p:cNvSpPr txBox="1">
            <a:spLocks noChangeArrowheads="1"/>
          </p:cNvSpPr>
          <p:nvPr/>
        </p:nvSpPr>
        <p:spPr bwMode="auto">
          <a:xfrm>
            <a:off x="1866900" y="2849564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74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GB" altLang="en-US" smtClean="0">
                <a:latin typeface="Calibri" panose="020F0502020204030204" pitchFamily="34" charset="0"/>
              </a:rPr>
              <a:t> Loop 1-2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6758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US" altLang="en-US" sz="1800">
                <a:latin typeface="Calibri" panose="020F0502020204030204" pitchFamily="34" charset="0"/>
              </a:rPr>
              <a:t> loop is similar to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800">
                <a:latin typeface="Calibri" panose="020F0502020204030204" pitchFamily="34" charset="0"/>
              </a:rPr>
              <a:t> loop; however, it is always executed at least once without the condition being checked. 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The loop starts with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altLang="en-US" sz="1800">
                <a:latin typeface="Calibri" panose="020F0502020204030204" pitchFamily="34" charset="0"/>
              </a:rPr>
              <a:t> keyword and is followed</a:t>
            </a:r>
            <a:br>
              <a:rPr lang="en-US" altLang="en-US" sz="1800">
                <a:latin typeface="Calibri" panose="020F0502020204030204" pitchFamily="34" charset="0"/>
              </a:rPr>
            </a:br>
            <a:r>
              <a:rPr lang="en-US" altLang="en-US" sz="1800">
                <a:latin typeface="Calibri" panose="020F0502020204030204" pitchFamily="34" charset="0"/>
              </a:rPr>
              <a:t>by a block of executable statements.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800">
                <a:latin typeface="Calibri" panose="020F0502020204030204" pitchFamily="34" charset="0"/>
              </a:rPr>
              <a:t> statement along with the condition appears at the end of this block.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The statements in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US" altLang="en-US" sz="1800">
                <a:latin typeface="Calibri" panose="020F0502020204030204" pitchFamily="34" charset="0"/>
              </a:rPr>
              <a:t> loop are executed as long as the specified condition remains true. 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When the condition evaluates to false, the block of statements after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altLang="en-US" sz="1800">
                <a:latin typeface="Calibri" panose="020F0502020204030204" pitchFamily="34" charset="0"/>
              </a:rPr>
              <a:t> keyword are ignored and the immediate statement after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800">
                <a:latin typeface="Calibri" panose="020F0502020204030204" pitchFamily="34" charset="0"/>
              </a:rPr>
              <a:t> statement is executed.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following is the syntax of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GB" altLang="en-US" sz="1800">
                <a:latin typeface="Calibri" panose="020F0502020204030204" pitchFamily="34" charset="0"/>
              </a:rPr>
              <a:t> loop:</a:t>
            </a:r>
          </a:p>
          <a:p>
            <a:endParaRPr lang="en-US" altLang="en-US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6759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8A0B4BF-1830-4C46-852C-FE9EC4B2254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7592" name="Text Box 6"/>
          <p:cNvSpPr txBox="1">
            <a:spLocks noChangeArrowheads="1"/>
          </p:cNvSpPr>
          <p:nvPr/>
        </p:nvSpPr>
        <p:spPr bwMode="auto">
          <a:xfrm>
            <a:off x="3581400" y="5029200"/>
            <a:ext cx="3352800" cy="8382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70000"/>
              </a:lnSpc>
              <a:spcBef>
                <a:spcPts val="200"/>
              </a:spcBef>
              <a:buClrTx/>
              <a:buSzTx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do </a:t>
            </a:r>
            <a:endParaRPr lang="en-GB" altLang="en-US" sz="1400">
              <a:cs typeface="Calibri" panose="020F0502020204030204" pitchFamily="34" charset="0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buClrTx/>
              <a:buSzTx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{ </a:t>
            </a:r>
            <a:endParaRPr lang="en-GB" altLang="en-US" sz="1400">
              <a:cs typeface="Calibri" panose="020F0502020204030204" pitchFamily="34" charset="0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buClrTx/>
              <a:buSzTx/>
              <a:buNone/>
            </a:pPr>
            <a:r>
              <a:rPr lang="en-US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// one or more statements;</a:t>
            </a:r>
            <a:endParaRPr lang="en-GB" altLang="en-US" sz="1400">
              <a:cs typeface="Calibri" panose="020F0502020204030204" pitchFamily="34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4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} while (condition);</a:t>
            </a:r>
            <a:endParaRPr lang="en-US" altLang="en-US" sz="1400">
              <a:latin typeface="Courier New" panose="02070309020205020404" pitchFamily="49" charset="0"/>
            </a:endParaRPr>
          </a:p>
        </p:txBody>
      </p:sp>
      <p:sp>
        <p:nvSpPr>
          <p:cNvPr id="67593" name="Text Box 4"/>
          <p:cNvSpPr txBox="1">
            <a:spLocks noChangeArrowheads="1"/>
          </p:cNvSpPr>
          <p:nvPr/>
        </p:nvSpPr>
        <p:spPr bwMode="auto">
          <a:xfrm>
            <a:off x="2057400" y="50292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pic>
        <p:nvPicPr>
          <p:cNvPr id="67594" name="Picture 8" descr="Capture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r="23778"/>
          <a:stretch>
            <a:fillRect/>
          </a:stretch>
        </p:blipFill>
        <p:spPr bwMode="auto">
          <a:xfrm>
            <a:off x="7226300" y="1401764"/>
            <a:ext cx="3441700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GB" altLang="en-US" smtClean="0">
                <a:latin typeface="Calibri" panose="020F0502020204030204" pitchFamily="34" charset="0"/>
              </a:rPr>
              <a:t> Loop 2-2</a:t>
            </a:r>
            <a:r>
              <a:rPr lang="en-US" altLang="en-US" smtClean="0">
                <a:latin typeface="Calibri" panose="020F0502020204030204" pitchFamily="34" charset="0"/>
              </a:rPr>
              <a:t>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6963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1800">
                <a:latin typeface="Calibri" panose="020F0502020204030204" pitchFamily="34" charset="0"/>
              </a:rPr>
              <a:t>The following code displays even numbers from 1 to 10 using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GB" altLang="en-US" sz="1800">
                <a:latin typeface="Calibri" panose="020F0502020204030204" pitchFamily="34" charset="0"/>
              </a:rPr>
              <a:t> loop:</a:t>
            </a:r>
            <a:endParaRPr lang="en-US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sz="1800">
              <a:latin typeface="Calibri" panose="020F0502020204030204" pitchFamily="34" charset="0"/>
            </a:endParaRPr>
          </a:p>
          <a:p>
            <a:endParaRPr lang="en-GB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r>
              <a:rPr lang="en-US" altLang="en-US" sz="18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num </a:t>
            </a:r>
            <a:r>
              <a:rPr lang="en-US" altLang="en-US" sz="1400">
                <a:latin typeface="Calibri" panose="020F0502020204030204" pitchFamily="34" charset="0"/>
              </a:rPr>
              <a:t>is declared as an integer variable and is initialized to value 1. </a:t>
            </a:r>
          </a:p>
          <a:p>
            <a:pPr lvl="1"/>
            <a:r>
              <a:rPr lang="en-US" altLang="en-US" sz="1400">
                <a:latin typeface="Calibri" panose="020F0502020204030204" pitchFamily="34" charset="0"/>
              </a:rPr>
              <a:t>In the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altLang="en-US" sz="1400">
                <a:latin typeface="Calibri" panose="020F0502020204030204" pitchFamily="34" charset="0"/>
              </a:rPr>
              <a:t> block, without checking any condition, the value of </a:t>
            </a: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num </a:t>
            </a:r>
            <a:r>
              <a:rPr lang="en-US" altLang="en-US" sz="1400">
                <a:latin typeface="Calibri" panose="020F0502020204030204" pitchFamily="34" charset="0"/>
              </a:rPr>
              <a:t>is first divided by 2 and the remainder is checked to see if it is 0.</a:t>
            </a:r>
          </a:p>
          <a:p>
            <a:pPr lvl="1"/>
            <a:r>
              <a:rPr lang="en-US" altLang="en-US" sz="1400">
                <a:latin typeface="Calibri" panose="020F0502020204030204" pitchFamily="34" charset="0"/>
              </a:rPr>
              <a:t>If the remainder is 0, the value of </a:t>
            </a: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num </a:t>
            </a:r>
            <a:r>
              <a:rPr lang="en-US" altLang="en-US" sz="1400">
                <a:latin typeface="Calibri" panose="020F0502020204030204" pitchFamily="34" charset="0"/>
              </a:rPr>
              <a:t>is displayed and it is then incremented by 1.</a:t>
            </a:r>
          </a:p>
          <a:p>
            <a:pPr lvl="1"/>
            <a:r>
              <a:rPr lang="en-US" altLang="en-US" sz="1400">
                <a:latin typeface="Calibri" panose="020F0502020204030204" pitchFamily="34" charset="0"/>
              </a:rPr>
              <a:t>Then, the condition in the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sz="1400">
                <a:latin typeface="Calibri" panose="020F0502020204030204" pitchFamily="34" charset="0"/>
              </a:rPr>
              <a:t> statement is checked to see if the value of </a:t>
            </a: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num </a:t>
            </a:r>
            <a:r>
              <a:rPr lang="en-US" altLang="en-US" sz="1400">
                <a:latin typeface="Calibri" panose="020F0502020204030204" pitchFamily="34" charset="0"/>
              </a:rPr>
              <a:t>is less than or equal to 11. </a:t>
            </a:r>
          </a:p>
          <a:p>
            <a:pPr lvl="1"/>
            <a:r>
              <a:rPr lang="en-US" altLang="en-US" sz="1400">
                <a:latin typeface="Calibri" panose="020F0502020204030204" pitchFamily="34" charset="0"/>
              </a:rPr>
              <a:t>If this condition is true, the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US" altLang="en-US" sz="1400">
                <a:latin typeface="Calibri" panose="020F0502020204030204" pitchFamily="34" charset="0"/>
              </a:rPr>
              <a:t> loop executes again.</a:t>
            </a:r>
          </a:p>
          <a:p>
            <a:pPr lvl="1"/>
            <a:r>
              <a:rPr lang="en-US" altLang="en-US" sz="1400">
                <a:latin typeface="Calibri" panose="020F0502020204030204" pitchFamily="34" charset="0"/>
              </a:rPr>
              <a:t>When the value of </a:t>
            </a:r>
            <a:r>
              <a:rPr lang="en-US" alt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num </a:t>
            </a:r>
            <a:r>
              <a:rPr lang="en-US" altLang="en-US" sz="1400">
                <a:latin typeface="Calibri" panose="020F0502020204030204" pitchFamily="34" charset="0"/>
              </a:rPr>
              <a:t>becomes 12, the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do-while</a:t>
            </a:r>
            <a:r>
              <a:rPr lang="en-US" altLang="en-US" sz="1400">
                <a:latin typeface="Calibri" panose="020F0502020204030204" pitchFamily="34" charset="0"/>
              </a:rPr>
              <a:t> loop terminates.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Even Numbers</a:t>
            </a:r>
            <a:endParaRPr lang="en-GB" alt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2</a:t>
            </a:r>
            <a:endParaRPr lang="en-GB" alt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4</a:t>
            </a:r>
            <a:endParaRPr lang="en-GB" alt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6</a:t>
            </a:r>
            <a:endParaRPr lang="en-GB" alt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8</a:t>
            </a:r>
            <a:endParaRPr lang="en-GB" alt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z="1200">
                <a:latin typeface="Courier New" panose="02070309020205020404" pitchFamily="49" charset="0"/>
                <a:cs typeface="Courier New" panose="02070309020205020404" pitchFamily="49" charset="0"/>
              </a:rPr>
              <a:t>             10</a:t>
            </a:r>
            <a:endParaRPr lang="en-GB" altLang="en-US" sz="120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pPr lvl="1"/>
            <a:endParaRPr lang="en-US" altLang="en-US" sz="2000">
              <a:latin typeface="Calibri" panose="020F0502020204030204" pitchFamily="34" charset="0"/>
            </a:endParaRPr>
          </a:p>
          <a:p>
            <a:pPr lvl="1"/>
            <a:endParaRPr lang="en-US" altLang="en-US" sz="20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</p:txBody>
      </p:sp>
      <p:sp>
        <p:nvSpPr>
          <p:cNvPr id="6963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56DEE46-E3DB-485E-A355-95C0ECAEEC4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657600" y="1143000"/>
            <a:ext cx="6172200" cy="1676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1265"/>
              </a:lnSpc>
              <a:defRPr/>
            </a:pPr>
            <a:r>
              <a:rPr lang="en-GB" sz="800" spc="-5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GB" sz="800" spc="-50" dirty="0">
                <a:latin typeface="Courier New"/>
                <a:ea typeface="Calibri"/>
                <a:cs typeface="Times New Roman"/>
              </a:rPr>
              <a:t> num  =  1; 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GB" sz="800" spc="-50" dirty="0">
                <a:latin typeface="Courier New"/>
                <a:ea typeface="Calibri"/>
                <a:cs typeface="Times New Roman"/>
              </a:rPr>
              <a:t>(“</a:t>
            </a:r>
            <a:r>
              <a:rPr lang="en-GB" sz="800" spc="-50" dirty="0" err="1">
                <a:latin typeface="Courier New"/>
                <a:ea typeface="Calibri"/>
                <a:cs typeface="Times New Roman"/>
              </a:rPr>
              <a:t>EvenNumbers</a:t>
            </a:r>
            <a:r>
              <a:rPr lang="en-GB" sz="800" spc="-50" dirty="0">
                <a:latin typeface="Courier New"/>
                <a:ea typeface="Calibri"/>
                <a:cs typeface="Times New Roman"/>
              </a:rPr>
              <a:t>”); </a:t>
            </a:r>
            <a:br>
              <a:rPr lang="en-GB" sz="800" spc="-50" dirty="0">
                <a:latin typeface="Courier New"/>
                <a:ea typeface="Calibri"/>
                <a:cs typeface="Times New Roman"/>
              </a:rPr>
            </a:br>
            <a:r>
              <a:rPr lang="en-GB" sz="800" spc="-50" dirty="0">
                <a:latin typeface="Courier New"/>
                <a:ea typeface="Calibri"/>
                <a:cs typeface="Times New Roman"/>
              </a:rPr>
              <a:t> do 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>
                <a:latin typeface="Courier New"/>
                <a:ea typeface="Calibri"/>
                <a:cs typeface="Times New Roman"/>
              </a:rPr>
              <a:t>   { 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>
                <a:latin typeface="Courier New"/>
                <a:ea typeface="Calibri"/>
                <a:cs typeface="Times New Roman"/>
              </a:rPr>
              <a:t>      if  ((num  %  2)  ==  0) </a:t>
            </a:r>
            <a:br>
              <a:rPr lang="en-GB" sz="800" spc="-50" dirty="0">
                <a:latin typeface="Courier New"/>
                <a:ea typeface="Calibri"/>
                <a:cs typeface="Times New Roman"/>
              </a:rPr>
            </a:br>
            <a:r>
              <a:rPr lang="en-GB" sz="800" spc="-50" dirty="0">
                <a:latin typeface="Courier New"/>
                <a:ea typeface="Calibri"/>
                <a:cs typeface="Times New Roman"/>
              </a:rPr>
              <a:t>       { 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>
                <a:latin typeface="Courier New"/>
                <a:ea typeface="Calibri"/>
                <a:cs typeface="Times New Roman"/>
              </a:rPr>
              <a:t>        </a:t>
            </a:r>
            <a:r>
              <a:rPr lang="en-GB" sz="800" spc="-5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GB" sz="800" spc="-50" dirty="0">
                <a:latin typeface="Courier New"/>
                <a:ea typeface="Calibri"/>
                <a:cs typeface="Times New Roman"/>
              </a:rPr>
              <a:t>(num);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>
                <a:latin typeface="Courier New"/>
                <a:ea typeface="Calibri"/>
                <a:cs typeface="Times New Roman"/>
              </a:rPr>
              <a:t>       }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>
                <a:latin typeface="Courier New"/>
                <a:ea typeface="Calibri"/>
                <a:cs typeface="Times New Roman"/>
              </a:rPr>
              <a:t>       num  = num  +  1;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800" spc="-50" dirty="0">
                <a:latin typeface="Courier New"/>
                <a:ea typeface="Calibri"/>
                <a:cs typeface="Times New Roman"/>
              </a:rPr>
              <a:t>    } while  (num  &lt;=  11);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ts val="1265"/>
              </a:lnSpc>
              <a:defRPr/>
            </a:pPr>
            <a:r>
              <a:rPr lang="en-GB" sz="1600" spc="-50" dirty="0">
                <a:latin typeface="Courier New"/>
                <a:ea typeface="Calibri"/>
                <a:cs typeface="Times New Roman"/>
              </a:rPr>
              <a:t> </a:t>
            </a:r>
            <a:endParaRPr lang="en-GB" sz="16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69641" name="Text Box 4"/>
          <p:cNvSpPr txBox="1">
            <a:spLocks noChangeArrowheads="1"/>
          </p:cNvSpPr>
          <p:nvPr/>
        </p:nvSpPr>
        <p:spPr bwMode="auto">
          <a:xfrm>
            <a:off x="1828800" y="14478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69642" name="Text Box 4"/>
          <p:cNvSpPr txBox="1">
            <a:spLocks noChangeArrowheads="1"/>
          </p:cNvSpPr>
          <p:nvPr/>
        </p:nvSpPr>
        <p:spPr bwMode="auto">
          <a:xfrm>
            <a:off x="2438400" y="5546725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3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altLang="en-US" smtClean="0">
                <a:latin typeface="Calibri" panose="020F0502020204030204" pitchFamily="34" charset="0"/>
              </a:rPr>
              <a:t> Loop </a:t>
            </a:r>
            <a:r>
              <a:rPr lang="en-US" altLang="en-US" smtClean="0">
                <a:latin typeface="Calibri" panose="020F0502020204030204" pitchFamily="34" charset="0"/>
              </a:rPr>
              <a:t>1-3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471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alibri" pitchFamily="34" charset="0"/>
              </a:rPr>
              <a:t> statement is similar to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dirty="0">
                <a:latin typeface="Calibri" pitchFamily="34" charset="0"/>
              </a:rPr>
              <a:t> statement in its function. </a:t>
            </a: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The statements within the body of the loop are executed as long as the condition is true. </a:t>
            </a: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Here too, the condition is checked before the statements are executed.</a:t>
            </a: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The following is the syntax of the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dirty="0">
                <a:latin typeface="Calibri" pitchFamily="34" charset="0"/>
              </a:rPr>
              <a:t> loop:</a:t>
            </a: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 marL="0" indent="400050">
              <a:buNone/>
              <a:defRPr/>
            </a:pPr>
            <a:r>
              <a:rPr lang="en-US" sz="2000" dirty="0">
                <a:latin typeface="Calibri" pitchFamily="34" charset="0"/>
              </a:rPr>
              <a:t>where,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initialization</a:t>
            </a:r>
            <a:r>
              <a:rPr lang="en-US" sz="1600" dirty="0">
                <a:latin typeface="Calibri" pitchFamily="34" charset="0"/>
                <a:cs typeface="Courier New" pitchFamily="49" charset="0"/>
              </a:rPr>
              <a:t>: Initializes the variable(s) that will be used in the  condition.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condition</a:t>
            </a:r>
            <a:r>
              <a:rPr lang="en-GB" sz="1600" dirty="0">
                <a:latin typeface="Calibri" pitchFamily="34" charset="0"/>
                <a:cs typeface="Courier New" pitchFamily="49" charset="0"/>
              </a:rPr>
              <a:t>: Comprises the condition that is tested before the  statements in the loop are executed.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600" dirty="0">
                <a:latin typeface="Courier New" pitchFamily="49" charset="0"/>
                <a:cs typeface="Courier New" pitchFamily="49" charset="0"/>
              </a:rPr>
              <a:t>increment/decrement</a:t>
            </a:r>
            <a:r>
              <a:rPr lang="en-GB" sz="1600" dirty="0">
                <a:latin typeface="Calibri" pitchFamily="34" charset="0"/>
                <a:cs typeface="Courier New" pitchFamily="49" charset="0"/>
              </a:rPr>
              <a:t>: Comprises the statement that changes the value of the variable(s) to ensure that the condition specified in the condition section is reached. Typically, increment and decrement operators such as ++, -- and shortcut operators such as += or -= are used in this section. Note that there is no semicolon at the end of the increment/decrement expressions. </a:t>
            </a:r>
          </a:p>
          <a:p>
            <a:pPr lvl="1">
              <a:lnSpc>
                <a:spcPct val="90000"/>
              </a:lnSpc>
              <a:defRPr/>
            </a:pPr>
            <a:endParaRPr lang="en-US" sz="1400" dirty="0">
              <a:latin typeface="Calibri" pitchFamily="34" charset="0"/>
              <a:cs typeface="Courier New" pitchFamily="49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7168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65C121-6A21-420C-B8C4-DB9A215123F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733800" y="2590800"/>
            <a:ext cx="6400800" cy="6096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for (initialization; condition; increment/decrement)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GB" sz="1100" dirty="0">
              <a:ea typeface="Calibri"/>
            </a:endParaRPr>
          </a:p>
          <a:p>
            <a:pPr indent="400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// one or more statements;</a:t>
            </a:r>
            <a:endParaRPr lang="en-GB" sz="11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100" dirty="0">
                <a:latin typeface="Courier New"/>
                <a:ea typeface="Calibri"/>
                <a:cs typeface="Times New Roman"/>
              </a:rPr>
              <a:t>}</a:t>
            </a:r>
            <a:endParaRPr lang="en-GB" sz="11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71689" name="Text Box 4"/>
          <p:cNvSpPr txBox="1">
            <a:spLocks noChangeArrowheads="1"/>
          </p:cNvSpPr>
          <p:nvPr/>
        </p:nvSpPr>
        <p:spPr bwMode="auto">
          <a:xfrm>
            <a:off x="2209800" y="25908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9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altLang="en-US" smtClean="0">
                <a:latin typeface="Calibri" panose="020F0502020204030204" pitchFamily="34" charset="0"/>
              </a:rPr>
              <a:t> Loop 2</a:t>
            </a:r>
            <a:r>
              <a:rPr lang="en-US" altLang="en-US" smtClean="0">
                <a:latin typeface="Calibri" panose="020F0502020204030204" pitchFamily="34" charset="0"/>
              </a:rPr>
              <a:t>-3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7373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1400">
              <a:latin typeface="Calibri" panose="020F0502020204030204" pitchFamily="34" charset="0"/>
              <a:cs typeface="Courier New" panose="02070309020205020404" pitchFamily="49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7373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3270C1-13DA-49F4-86D1-363B940CA6E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3736" name="Picture 9" descr="Capture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 t="4321" r="3160"/>
          <a:stretch>
            <a:fillRect/>
          </a:stretch>
        </p:blipFill>
        <p:spPr bwMode="auto">
          <a:xfrm>
            <a:off x="2344738" y="2192339"/>
            <a:ext cx="7702550" cy="392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7" name="Rectangle 1"/>
          <p:cNvSpPr>
            <a:spLocks noChangeArrowheads="1"/>
          </p:cNvSpPr>
          <p:nvPr/>
        </p:nvSpPr>
        <p:spPr bwMode="auto">
          <a:xfrm>
            <a:off x="1752600" y="758825"/>
            <a:ext cx="87391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Calibri" panose="020F0502020204030204" pitchFamily="34" charset="0"/>
              </a:rPr>
              <a:t>The working of the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2400">
                <a:latin typeface="Calibri" panose="020F0502020204030204" pitchFamily="34" charset="0"/>
              </a:rPr>
              <a:t> loop can be depicted using the following flowchart: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4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altLang="en-US" smtClean="0">
                <a:latin typeface="Calibri" panose="020F0502020204030204" pitchFamily="34" charset="0"/>
              </a:rPr>
              <a:t>Loop 3</a:t>
            </a:r>
            <a:r>
              <a:rPr lang="en-US" altLang="en-US" smtClean="0">
                <a:latin typeface="Calibri" panose="020F0502020204030204" pitchFamily="34" charset="0"/>
              </a:rPr>
              <a:t>-3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7578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The following code displays even numbers from 1 to 10 using the </a:t>
            </a:r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2400">
                <a:latin typeface="Calibri" panose="020F0502020204030204" pitchFamily="34" charset="0"/>
              </a:rPr>
              <a:t> loop:</a:t>
            </a: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endParaRPr lang="en-GB" altLang="en-US" sz="2000">
              <a:latin typeface="Calibri" panose="020F0502020204030204" pitchFamily="34" charset="0"/>
            </a:endParaRPr>
          </a:p>
          <a:p>
            <a:r>
              <a:rPr lang="en-GB" altLang="en-US" sz="2400">
                <a:latin typeface="Calibri" panose="020F0502020204030204" pitchFamily="34" charset="0"/>
              </a:rPr>
              <a:t>In the code:</a:t>
            </a:r>
          </a:p>
          <a:p>
            <a:pPr lvl="1">
              <a:lnSpc>
                <a:spcPct val="90000"/>
              </a:lnSpc>
            </a:pP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</a:t>
            </a:r>
            <a:r>
              <a:rPr lang="en-GB" altLang="en-US" sz="1800" b="1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declared as an integer variable and it is initialized to value 1 in the </a:t>
            </a:r>
            <a:r>
              <a:rPr lang="en-GB" altLang="en-US" sz="18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statement.</a:t>
            </a:r>
          </a:p>
          <a:p>
            <a:pPr lvl="1">
              <a:lnSpc>
                <a:spcPct val="90000"/>
              </a:lnSpc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condition specified in the </a:t>
            </a:r>
            <a:r>
              <a:rPr lang="en-GB" altLang="en-US" sz="18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for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 is checked for value of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</a:t>
            </a:r>
            <a:r>
              <a:rPr lang="en-GB" altLang="en-US" sz="1800" b="1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be less than or equal to 11. </a:t>
            </a:r>
          </a:p>
          <a:p>
            <a:pPr lvl="1">
              <a:lnSpc>
                <a:spcPct val="90000"/>
              </a:lnSpc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this condition is true, value of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num</a:t>
            </a:r>
            <a:r>
              <a:rPr lang="en-GB" altLang="en-US" sz="1800" b="1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divided by 2 and the remainder is checked to see if it is 0. 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If this condition is true, the control is passed to the </a:t>
            </a:r>
            <a:r>
              <a:rPr lang="en-GB" altLang="en-US" sz="18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for</a:t>
            </a:r>
            <a:r>
              <a:rPr lang="en-GB" altLang="en-US" sz="1800">
                <a:latin typeface="Calibri" panose="020F0502020204030204" pitchFamily="34" charset="0"/>
              </a:rPr>
              <a:t> statement again. 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Here, the value of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num</a:t>
            </a:r>
            <a:r>
              <a:rPr lang="en-GB" altLang="en-US" sz="1800" b="1">
                <a:solidFill>
                  <a:srgbClr val="000000"/>
                </a:solidFill>
                <a:latin typeface="Calibri 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800">
                <a:latin typeface="Calibri" panose="020F0502020204030204" pitchFamily="34" charset="0"/>
              </a:rPr>
              <a:t>is incremented and the condition is checked again. </a:t>
            </a:r>
          </a:p>
          <a:p>
            <a:pPr lvl="1"/>
            <a:r>
              <a:rPr lang="en-GB" altLang="en-US" sz="1800">
                <a:latin typeface="Calibri" panose="020F0502020204030204" pitchFamily="34" charset="0"/>
              </a:rPr>
              <a:t>When the value of </a:t>
            </a:r>
            <a:r>
              <a:rPr lang="en-GB" altLang="en-US" sz="18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num</a:t>
            </a:r>
            <a:r>
              <a:rPr lang="en-GB" altLang="en-US" sz="1800" b="1">
                <a:solidFill>
                  <a:srgbClr val="000000"/>
                </a:solidFill>
                <a:latin typeface="Calibri "/>
                <a:cs typeface="Calibri" panose="020F0502020204030204" pitchFamily="34" charset="0"/>
              </a:rPr>
              <a:t> </a:t>
            </a:r>
            <a:r>
              <a:rPr lang="en-GB" altLang="en-US" sz="1800">
                <a:latin typeface="Calibri" panose="020F0502020204030204" pitchFamily="34" charset="0"/>
              </a:rPr>
              <a:t>becomes 12, the condition of the </a:t>
            </a:r>
            <a:r>
              <a:rPr lang="en-GB" altLang="en-US" sz="18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for</a:t>
            </a:r>
            <a:r>
              <a:rPr lang="en-GB" altLang="en-US" sz="1800">
                <a:latin typeface="Calibri" panose="020F0502020204030204" pitchFamily="34" charset="0"/>
              </a:rPr>
              <a:t> loop becomes false and the loop terminates.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endParaRPr lang="en-GB" altLang="en-US" smtClean="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7578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A75851-28A8-42BA-88A2-07B51EB17798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52826" y="1711325"/>
            <a:ext cx="6124575" cy="1219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int</a:t>
            </a:r>
            <a:r>
              <a:rPr lang="en-US" sz="1100" dirty="0">
                <a:latin typeface="Courier New"/>
                <a:ea typeface="Calibri"/>
              </a:rPr>
              <a:t> num;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(“Even Numbers”);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for (num = 1; num &lt;= 11; </a:t>
            </a:r>
            <a:r>
              <a:rPr lang="en-US" sz="1100" dirty="0" err="1">
                <a:latin typeface="Courier New"/>
                <a:ea typeface="Calibri"/>
              </a:rPr>
              <a:t>num</a:t>
            </a:r>
            <a:r>
              <a:rPr lang="en-US" sz="1100" dirty="0">
                <a:latin typeface="Courier New"/>
                <a:ea typeface="Calibri"/>
              </a:rPr>
              <a:t>++) { </a:t>
            </a:r>
            <a:endParaRPr lang="en-GB" sz="1100" dirty="0">
              <a:ea typeface="Calibri"/>
            </a:endParaRPr>
          </a:p>
          <a:p>
            <a:pPr indent="2286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if ((num % 2) == 0) </a:t>
            </a:r>
            <a:endParaRPr lang="en-GB" sz="1100" dirty="0">
              <a:ea typeface="Calibri"/>
            </a:endParaRPr>
          </a:p>
          <a:p>
            <a:pPr indent="2286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GB" sz="1100" dirty="0">
              <a:ea typeface="Calibri"/>
            </a:endParaRPr>
          </a:p>
          <a:p>
            <a:pPr indent="6286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(num); </a:t>
            </a:r>
            <a:endParaRPr lang="en-GB" sz="1100" dirty="0">
              <a:ea typeface="Calibri"/>
            </a:endParaRPr>
          </a:p>
          <a:p>
            <a:pPr indent="2286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}</a:t>
            </a:r>
            <a:endParaRPr lang="en-GB" sz="11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100" dirty="0">
                <a:latin typeface="Courier New"/>
                <a:ea typeface="Calibri"/>
                <a:cs typeface="Times New Roman"/>
              </a:rPr>
              <a:t>}</a:t>
            </a:r>
            <a:endParaRPr lang="en-GB" sz="11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75785" name="Text Box 4"/>
          <p:cNvSpPr txBox="1">
            <a:spLocks noChangeArrowheads="1"/>
          </p:cNvSpPr>
          <p:nvPr/>
        </p:nvSpPr>
        <p:spPr bwMode="auto">
          <a:xfrm>
            <a:off x="1928813" y="192405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2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Nested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Loops 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120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>
                <a:latin typeface="Calibri" pitchFamily="34" charset="0"/>
              </a:rPr>
              <a:t>The nested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consists of multiple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for </a:t>
            </a:r>
            <a:r>
              <a:rPr lang="en-US" sz="1600" dirty="0">
                <a:latin typeface="Calibri" pitchFamily="34" charset="0"/>
              </a:rPr>
              <a:t>statements. When one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loop is enclosed inside another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loop, the loops are said to be nested. </a:t>
            </a:r>
          </a:p>
          <a:p>
            <a:pPr>
              <a:defRPr/>
            </a:pPr>
            <a:r>
              <a:rPr lang="en-US" sz="1600" dirty="0">
                <a:latin typeface="Calibri" pitchFamily="34" charset="0"/>
              </a:rPr>
              <a:t>The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that encloses the other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loop is referred to as the outer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whereas the enclosed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1600" dirty="0">
                <a:latin typeface="Calibri" pitchFamily="34" charset="0"/>
              </a:rPr>
              <a:t>loop is referred to as the inner for loop.</a:t>
            </a:r>
          </a:p>
          <a:p>
            <a:pPr>
              <a:defRPr/>
            </a:pPr>
            <a:r>
              <a:rPr lang="en-US" sz="1600" dirty="0">
                <a:latin typeface="Calibri" pitchFamily="34" charset="0"/>
              </a:rPr>
              <a:t>The outer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determines the number of times the inner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will be invoked.</a:t>
            </a:r>
          </a:p>
          <a:p>
            <a:pPr>
              <a:defRPr/>
            </a:pPr>
            <a:r>
              <a:rPr lang="en-US" sz="1600" dirty="0">
                <a:latin typeface="Calibri" pitchFamily="34" charset="0"/>
              </a:rPr>
              <a:t>The following code demonstrates a 2X2 matrix using nested 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loops:</a:t>
            </a: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r>
              <a:rPr lang="en-US" sz="1600" dirty="0">
                <a:latin typeface="Calibri" pitchFamily="34" charset="0"/>
              </a:rPr>
              <a:t>In 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The rows and columns are declared as integer variables and are initialized to value 2.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In addition, </a:t>
            </a:r>
            <a:r>
              <a:rPr lang="en-US" sz="1400" dirty="0" err="1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j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are declared as integer variables in the outer and inner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loops respectively and both are initialized to 0. When the outer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alibri" pitchFamily="34" charset="0"/>
              </a:rPr>
              <a:t>for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loop is executed, the value of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ea typeface="Calibri" pitchFamily="34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is checked to see if it is less than 2.</a:t>
            </a:r>
          </a:p>
          <a:p>
            <a:pPr lvl="1">
              <a:defRPr/>
            </a:pPr>
            <a:r>
              <a:rPr lang="en-US" sz="1400" dirty="0">
                <a:latin typeface="Calibri" pitchFamily="34" charset="0"/>
              </a:rPr>
              <a:t>Here, the condition is true; hence, the inner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for </a:t>
            </a:r>
            <a:r>
              <a:rPr lang="en-US" sz="1400" dirty="0">
                <a:latin typeface="Calibri" pitchFamily="34" charset="0"/>
              </a:rPr>
              <a:t>loop is executed. In this loop, the value of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 j</a:t>
            </a:r>
            <a:r>
              <a:rPr lang="en-US" sz="1400" b="1" dirty="0">
                <a:latin typeface="Calibri" pitchFamily="34" charset="0"/>
              </a:rPr>
              <a:t> </a:t>
            </a:r>
            <a:r>
              <a:rPr lang="en-US" sz="1400" dirty="0">
                <a:latin typeface="Calibri" pitchFamily="34" charset="0"/>
              </a:rPr>
              <a:t>is checked to see if it is less than 2. </a:t>
            </a:r>
          </a:p>
          <a:p>
            <a:pPr lvl="1">
              <a:defRPr/>
            </a:pPr>
            <a:r>
              <a:rPr lang="en-US" sz="1400" dirty="0">
                <a:latin typeface="Calibri" pitchFamily="34" charset="0"/>
              </a:rPr>
              <a:t>As long as it is less than 2, the product of the values of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I </a:t>
            </a:r>
            <a:r>
              <a:rPr lang="en-US" sz="1400" dirty="0">
                <a:latin typeface="Calibri" pitchFamily="34" charset="0"/>
              </a:rPr>
              <a:t>and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 </a:t>
            </a:r>
            <a:r>
              <a:rPr lang="en-US" sz="1400" dirty="0">
                <a:latin typeface="Calibri" pitchFamily="34" charset="0"/>
              </a:rPr>
              <a:t>is displayed in the console window. This inner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for</a:t>
            </a:r>
            <a:r>
              <a:rPr lang="en-US" sz="1400" dirty="0">
                <a:latin typeface="Calibri" pitchFamily="34" charset="0"/>
              </a:rPr>
              <a:t> loop executes until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j</a:t>
            </a:r>
            <a:r>
              <a:rPr lang="en-US" sz="1400" dirty="0">
                <a:solidFill>
                  <a:srgbClr val="000000"/>
                </a:solidFill>
                <a:latin typeface="Calibri "/>
                <a:ea typeface="Calibri" pitchFamily="34" charset="0"/>
                <a:cs typeface="Courier New" pitchFamily="49" charset="0"/>
              </a:rPr>
              <a:t> </a:t>
            </a:r>
            <a:r>
              <a:rPr lang="en-US" sz="1400" dirty="0">
                <a:latin typeface="Calibri" pitchFamily="34" charset="0"/>
              </a:rPr>
              <a:t>becomes greater than or equal to 2, at which time, the control passes to the outer </a:t>
            </a:r>
            <a:r>
              <a:rPr lang="en-US" sz="1400" dirty="0">
                <a:solidFill>
                  <a:srgbClr val="000000"/>
                </a:solidFill>
                <a:latin typeface="Courier New" pitchFamily="49" charset="0"/>
                <a:ea typeface="Calibri" pitchFamily="34" charset="0"/>
                <a:cs typeface="Courier New" pitchFamily="49" charset="0"/>
              </a:rPr>
              <a:t>for</a:t>
            </a:r>
            <a:r>
              <a:rPr lang="en-US" sz="1400" dirty="0">
                <a:latin typeface="Calibri" pitchFamily="34" charset="0"/>
              </a:rPr>
              <a:t> loop.</a:t>
            </a:r>
          </a:p>
          <a:p>
            <a:pPr marL="400050" lvl="1" algn="just">
              <a:spcBef>
                <a:spcPts val="200"/>
              </a:spcBef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</a:rPr>
              <a:t>          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                    </a:t>
            </a:r>
          </a:p>
          <a:p>
            <a:pPr lvl="1">
              <a:buFont typeface="Wingdings 2" panose="05020102010507070707" pitchFamily="18" charset="2"/>
              <a:buNone/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GB" sz="1800" dirty="0"/>
          </a:p>
        </p:txBody>
      </p:sp>
      <p:sp>
        <p:nvSpPr>
          <p:cNvPr id="7783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395A38A-1A95-4BD4-A9C8-37659356CEF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429000" y="2497138"/>
            <a:ext cx="6629400" cy="1524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int</a:t>
            </a:r>
            <a:r>
              <a:rPr lang="en-US" sz="1100" dirty="0">
                <a:latin typeface="Courier New"/>
                <a:ea typeface="Calibri"/>
              </a:rPr>
              <a:t> rows = 2; 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int</a:t>
            </a:r>
            <a:r>
              <a:rPr lang="en-US" sz="1100" dirty="0">
                <a:latin typeface="Courier New"/>
                <a:ea typeface="Calibri"/>
              </a:rPr>
              <a:t> columns = 2; 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for (</a:t>
            </a:r>
            <a:r>
              <a:rPr lang="en-US" sz="1100" dirty="0" err="1">
                <a:latin typeface="Courier New"/>
                <a:ea typeface="Calibri"/>
              </a:rPr>
              <a:t>int</a:t>
            </a:r>
            <a:r>
              <a:rPr lang="en-US" sz="1100" dirty="0">
                <a:latin typeface="Courier New"/>
                <a:ea typeface="Calibri"/>
              </a:rPr>
              <a:t> </a:t>
            </a:r>
            <a:r>
              <a:rPr lang="en-US" sz="1100" dirty="0" err="1">
                <a:latin typeface="Courier New"/>
                <a:ea typeface="Calibri"/>
              </a:rPr>
              <a:t>i</a:t>
            </a:r>
            <a:r>
              <a:rPr lang="en-US" sz="1100" dirty="0">
                <a:latin typeface="Courier New"/>
                <a:ea typeface="Calibri"/>
              </a:rPr>
              <a:t> = 0; </a:t>
            </a:r>
            <a:r>
              <a:rPr lang="en-US" sz="1100" dirty="0" err="1">
                <a:latin typeface="Courier New"/>
                <a:ea typeface="Calibri"/>
              </a:rPr>
              <a:t>i</a:t>
            </a:r>
            <a:r>
              <a:rPr lang="en-US" sz="1100" dirty="0">
                <a:latin typeface="Courier New"/>
                <a:ea typeface="Calibri"/>
              </a:rPr>
              <a:t> &lt; rows; </a:t>
            </a:r>
            <a:r>
              <a:rPr lang="en-US" sz="1100" dirty="0" err="1">
                <a:latin typeface="Courier New"/>
                <a:ea typeface="Calibri"/>
              </a:rPr>
              <a:t>i</a:t>
            </a:r>
            <a:r>
              <a:rPr lang="en-US" sz="1100" dirty="0">
                <a:latin typeface="Courier New"/>
                <a:ea typeface="Calibri"/>
              </a:rPr>
              <a:t>++) 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GB" sz="11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for (</a:t>
            </a:r>
            <a:r>
              <a:rPr lang="en-US" sz="1100" dirty="0" err="1">
                <a:latin typeface="Courier New"/>
                <a:ea typeface="Calibri"/>
              </a:rPr>
              <a:t>int</a:t>
            </a:r>
            <a:r>
              <a:rPr lang="en-US" sz="1100" dirty="0">
                <a:latin typeface="Courier New"/>
                <a:ea typeface="Calibri"/>
              </a:rPr>
              <a:t> j = 0; j &lt; columns; j++) </a:t>
            </a:r>
            <a:endParaRPr lang="en-GB" sz="11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GB" sz="1100" dirty="0">
              <a:ea typeface="Calibri"/>
            </a:endParaRPr>
          </a:p>
          <a:p>
            <a:pPr indent="6858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Console.Write</a:t>
            </a:r>
            <a:r>
              <a:rPr lang="en-US" sz="1100" dirty="0">
                <a:latin typeface="Courier New"/>
                <a:ea typeface="Calibri"/>
              </a:rPr>
              <a:t>(“{0} “,</a:t>
            </a:r>
            <a:r>
              <a:rPr lang="en-US" sz="1100" dirty="0" err="1">
                <a:latin typeface="Courier New"/>
                <a:ea typeface="Calibri"/>
              </a:rPr>
              <a:t>i</a:t>
            </a:r>
            <a:r>
              <a:rPr lang="en-US" sz="1100" dirty="0">
                <a:latin typeface="Courier New"/>
                <a:ea typeface="Calibri"/>
              </a:rPr>
              <a:t>*j); </a:t>
            </a:r>
            <a:endParaRPr lang="en-GB" sz="11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} </a:t>
            </a:r>
            <a:endParaRPr lang="en-GB" sz="11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(); </a:t>
            </a:r>
            <a:endParaRPr lang="en-GB" sz="11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100" dirty="0">
                <a:latin typeface="Courier New"/>
                <a:ea typeface="Calibri"/>
              </a:rPr>
              <a:t>}</a:t>
            </a:r>
            <a:endParaRPr lang="en-US" sz="1100" dirty="0"/>
          </a:p>
        </p:txBody>
      </p:sp>
      <p:sp>
        <p:nvSpPr>
          <p:cNvPr id="77833" name="Text Box 4"/>
          <p:cNvSpPr txBox="1">
            <a:spLocks noChangeArrowheads="1"/>
          </p:cNvSpPr>
          <p:nvPr/>
        </p:nvSpPr>
        <p:spPr bwMode="auto">
          <a:xfrm>
            <a:off x="1866900" y="3259139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dirty="0" smtClean="0">
                <a:latin typeface="Calibri" panose="020F0502020204030204" pitchFamily="34" charset="0"/>
              </a:rPr>
              <a:t>The </a:t>
            </a:r>
            <a:r>
              <a:rPr lang="en-US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latin typeface="Calibri" panose="020F0502020204030204" pitchFamily="34" charset="0"/>
              </a:rPr>
              <a:t> Loop with Multiple Loop Control Variables  </a:t>
            </a:r>
            <a:endParaRPr lang="en-IN" altLang="en-US" dirty="0" smtClean="0">
              <a:latin typeface="Calibri" panose="020F0502020204030204" pitchFamily="34" charset="0"/>
            </a:endParaRPr>
          </a:p>
        </p:txBody>
      </p:sp>
      <p:sp>
        <p:nvSpPr>
          <p:cNvPr id="54279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0480" y="378650"/>
            <a:ext cx="12115799" cy="6181662"/>
          </a:xfrm>
        </p:spPr>
        <p:txBody>
          <a:bodyPr anchor="ctr">
            <a:spAutoFit/>
          </a:bodyPr>
          <a:lstStyle/>
          <a:p>
            <a:pPr>
              <a:lnSpc>
                <a:spcPct val="70000"/>
              </a:lnSpc>
              <a:defRPr/>
            </a:pPr>
            <a:endParaRPr lang="en-US" sz="1800" dirty="0" smtClean="0">
              <a:latin typeface="Calibri" pitchFamily="34" charset="0"/>
            </a:endParaRPr>
          </a:p>
          <a:p>
            <a:pPr>
              <a:lnSpc>
                <a:spcPct val="70000"/>
              </a:lnSpc>
              <a:defRPr/>
            </a:pPr>
            <a:r>
              <a:rPr lang="en-US" sz="1800" dirty="0" smtClean="0">
                <a:latin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alibri" pitchFamily="34" charset="0"/>
              </a:rPr>
              <a:t> loop allows the use of multiple variables to control the loop.</a:t>
            </a:r>
            <a:endParaRPr lang="en-GB" sz="1800" dirty="0">
              <a:latin typeface="Calibri" pitchFamily="34" charset="0"/>
            </a:endParaRP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The following code demonstrates the use of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800" dirty="0">
                <a:latin typeface="Calibri" pitchFamily="34" charset="0"/>
              </a:rPr>
              <a:t> loop with two variables:</a:t>
            </a: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>
              <a:latin typeface="Calibri" pitchFamily="34" charset="0"/>
            </a:endParaRPr>
          </a:p>
          <a:p>
            <a:pPr>
              <a:defRPr/>
            </a:pPr>
            <a:endParaRPr lang="en-GB" sz="1800" dirty="0" smtClean="0">
              <a:latin typeface="Calibri" pitchFamily="34" charset="0"/>
            </a:endParaRPr>
          </a:p>
          <a:p>
            <a:pPr>
              <a:defRPr/>
            </a:pPr>
            <a:endParaRPr lang="en-GB" sz="1800" dirty="0">
              <a:latin typeface="Calibri" pitchFamily="34" charset="0"/>
            </a:endParaRPr>
          </a:p>
          <a:p>
            <a:pPr>
              <a:defRPr/>
            </a:pPr>
            <a:r>
              <a:rPr lang="en-GB" sz="1800" dirty="0" smtClean="0">
                <a:latin typeface="Calibri" pitchFamily="34" charset="0"/>
              </a:rPr>
              <a:t>In </a:t>
            </a:r>
            <a:r>
              <a:rPr lang="en-GB" sz="1800" dirty="0">
                <a:latin typeface="Calibri" pitchFamily="34" charset="0"/>
              </a:rPr>
              <a:t>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The initialization portion as well as the increment/decrement portion of the </a:t>
            </a:r>
            <a:r>
              <a:rPr lang="en-GB" sz="1400" dirty="0">
                <a:latin typeface="Courier New" pitchFamily="49" charset="0"/>
                <a:ea typeface="Calibri" pitchFamily="34" charset="0"/>
                <a:cs typeface="Courier New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loop definition contain two variables,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i</a:t>
            </a:r>
            <a:r>
              <a:rPr lang="en-GB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and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j</a:t>
            </a:r>
            <a:r>
              <a:rPr lang="en-GB" sz="1400" dirty="0">
                <a:solidFill>
                  <a:srgbClr val="00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1400" dirty="0">
                <a:latin typeface="Calibri" pitchFamily="34" charset="0"/>
              </a:rPr>
              <a:t>These variables are used in the body of the </a:t>
            </a:r>
            <a:r>
              <a:rPr lang="en-GB" sz="14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GB" sz="1400" dirty="0">
                <a:latin typeface="Calibri "/>
                <a:cs typeface="Courier New" pitchFamily="49" charset="0"/>
              </a:rPr>
              <a:t> </a:t>
            </a:r>
            <a:r>
              <a:rPr lang="en-GB" sz="1400" dirty="0">
                <a:latin typeface="Calibri" pitchFamily="34" charset="0"/>
              </a:rPr>
              <a:t>loop, to display the square of all even numbers, and the cube of all odd numbers between 1 and 10.</a:t>
            </a:r>
            <a:endParaRPr lang="en-US" sz="1400" dirty="0">
              <a:latin typeface="Calibri" pitchFamily="34" charset="0"/>
            </a:endParaRP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sz="1800" dirty="0">
                <a:latin typeface="Calibri" pitchFamily="34" charset="0"/>
              </a:rPr>
              <a:t>The following figure shows the use of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800" dirty="0">
                <a:latin typeface="Calibri" pitchFamily="34" charset="0"/>
              </a:rPr>
              <a:t> loop:</a:t>
            </a: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endParaRPr lang="en-GB" sz="1800" dirty="0">
              <a:latin typeface="Calibri" pitchFamily="34" charset="0"/>
            </a:endParaRP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endParaRPr lang="en-GB" sz="1800" dirty="0">
              <a:latin typeface="Calibri" pitchFamily="34" charset="0"/>
            </a:endParaRP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endParaRPr lang="en-GB" sz="1800" dirty="0">
              <a:latin typeface="Calibri" pitchFamily="34" charset="0"/>
            </a:endParaRPr>
          </a:p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7987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DC8269-754D-4D61-B3DF-026B2EB622A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505200" y="1447801"/>
            <a:ext cx="5867400" cy="25749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using System;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class Numbers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4000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</a:rPr>
              <a:t>args</a:t>
            </a:r>
            <a:r>
              <a:rPr lang="en-US" sz="1200" dirty="0">
                <a:latin typeface="Courier New"/>
                <a:ea typeface="Calibri"/>
              </a:rPr>
              <a:t>) </a:t>
            </a:r>
            <a:endParaRPr lang="en-GB" sz="1200" dirty="0">
              <a:ea typeface="Calibri"/>
            </a:endParaRPr>
          </a:p>
          <a:p>
            <a:pPr indent="4000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7429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("Square \t\</a:t>
            </a:r>
            <a:r>
              <a:rPr lang="en-US" sz="1200" dirty="0" err="1">
                <a:latin typeface="Courier New"/>
                <a:ea typeface="Calibri"/>
              </a:rPr>
              <a:t>tCube</a:t>
            </a:r>
            <a:r>
              <a:rPr lang="en-US" sz="1200" dirty="0">
                <a:latin typeface="Courier New"/>
                <a:ea typeface="Calibri"/>
              </a:rPr>
              <a:t>"); </a:t>
            </a:r>
            <a:endParaRPr lang="en-GB" sz="1200" dirty="0">
              <a:ea typeface="Calibri"/>
            </a:endParaRPr>
          </a:p>
          <a:p>
            <a:pPr indent="7429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for (</a:t>
            </a: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 = 1, j = 0; 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 &lt; 11; 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++, j++) </a:t>
            </a:r>
            <a:endParaRPr lang="en-GB" sz="1200" dirty="0">
              <a:ea typeface="Calibri"/>
            </a:endParaRPr>
          </a:p>
          <a:p>
            <a:pPr indent="7429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10287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if ((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 % 2) == 0) </a:t>
            </a:r>
            <a:endParaRPr lang="en-GB" sz="1200" dirty="0">
              <a:ea typeface="Calibri"/>
            </a:endParaRPr>
          </a:p>
          <a:p>
            <a:pPr indent="10287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13716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</a:t>
            </a:r>
            <a:r>
              <a:rPr lang="en-US" sz="1200" dirty="0">
                <a:latin typeface="Courier New"/>
                <a:ea typeface="Calibri"/>
              </a:rPr>
              <a:t>("{0} = {1} \t", 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, (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 * </a:t>
            </a:r>
            <a:r>
              <a:rPr lang="en-US" sz="1200" dirty="0" err="1">
                <a:latin typeface="Courier New"/>
                <a:ea typeface="Calibri"/>
              </a:rPr>
              <a:t>i</a:t>
            </a:r>
            <a:r>
              <a:rPr lang="en-US" sz="1200" dirty="0">
                <a:latin typeface="Courier New"/>
                <a:ea typeface="Calibri"/>
              </a:rPr>
              <a:t>)); </a:t>
            </a:r>
            <a:endParaRPr lang="en-GB" sz="1200" dirty="0">
              <a:ea typeface="Calibri"/>
            </a:endParaRPr>
          </a:p>
          <a:p>
            <a:pPr indent="13716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</a:t>
            </a:r>
            <a:r>
              <a:rPr lang="en-US" sz="1200" dirty="0">
                <a:latin typeface="Courier New"/>
                <a:ea typeface="Calibri"/>
              </a:rPr>
              <a:t>("{0} = {1} \n", j, (j * j * j)); </a:t>
            </a:r>
            <a:endParaRPr lang="en-GB" sz="1200" dirty="0">
              <a:ea typeface="Calibri"/>
            </a:endParaRPr>
          </a:p>
          <a:p>
            <a:pPr indent="10287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indent="7429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indent="4572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US" sz="1200" dirty="0"/>
          </a:p>
        </p:txBody>
      </p:sp>
      <p:sp>
        <p:nvSpPr>
          <p:cNvPr id="79881" name="Text Box 4"/>
          <p:cNvSpPr txBox="1">
            <a:spLocks noChangeArrowheads="1"/>
          </p:cNvSpPr>
          <p:nvPr/>
        </p:nvSpPr>
        <p:spPr bwMode="auto">
          <a:xfrm>
            <a:off x="1752600" y="17526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pic>
        <p:nvPicPr>
          <p:cNvPr id="798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334000"/>
            <a:ext cx="5029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 with Missing Portions 1-5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8192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1800">
                <a:latin typeface="Calibri" panose="020F0502020204030204" pitchFamily="34" charset="0"/>
              </a:rPr>
              <a:t>loop definition can be divided into three portions, the initialization, the conditional expression, and the increment/decrement portion.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C# allows the creation of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800">
                <a:latin typeface="Calibri" panose="020F0502020204030204" pitchFamily="34" charset="0"/>
              </a:rPr>
              <a:t> loop even if one or more portions of the loop definition are omitted. 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In fact,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800">
                <a:latin typeface="Calibri" panose="020F0502020204030204" pitchFamily="34" charset="0"/>
              </a:rPr>
              <a:t> loop can be created with all the three portions omitted.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The following code demonstrates a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800">
                <a:latin typeface="Calibri" panose="020F0502020204030204" pitchFamily="34" charset="0"/>
              </a:rPr>
              <a:t> loop that leaves out or omits the increment/decrement portion of the loop definition:</a:t>
            </a: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8192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BA698AA-F85A-41D3-BD1E-59934B887E2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05200" y="2895600"/>
            <a:ext cx="6477000" cy="3429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using System;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class Investment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{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static void Main(string[] </a:t>
            </a:r>
            <a:r>
              <a:rPr lang="en-US" sz="800" dirty="0" err="1">
                <a:latin typeface="Courier New"/>
                <a:ea typeface="Calibri"/>
                <a:cs typeface="Times New Roman"/>
              </a:rPr>
              <a:t>args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)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5143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{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800100">
              <a:lnSpc>
                <a:spcPct val="115000"/>
              </a:lnSpc>
              <a:defRPr/>
            </a:pPr>
            <a:r>
              <a:rPr lang="en-US" sz="8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 investment;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800100">
              <a:lnSpc>
                <a:spcPct val="115000"/>
              </a:lnSpc>
              <a:defRPr/>
            </a:pPr>
            <a:r>
              <a:rPr lang="en-US" sz="8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 returns;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800100">
              <a:lnSpc>
                <a:spcPct val="115000"/>
              </a:lnSpc>
              <a:defRPr/>
            </a:pPr>
            <a:r>
              <a:rPr lang="en-US" sz="8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 expenses;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800100">
              <a:lnSpc>
                <a:spcPct val="115000"/>
              </a:lnSpc>
              <a:defRPr/>
            </a:pPr>
            <a:r>
              <a:rPr lang="en-US" sz="8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 profit;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800100">
              <a:lnSpc>
                <a:spcPct val="115000"/>
              </a:lnSpc>
              <a:defRPr/>
            </a:pPr>
            <a:r>
              <a:rPr lang="en-US" sz="800" dirty="0" err="1">
                <a:latin typeface="Courier New"/>
                <a:ea typeface="Calibri"/>
                <a:cs typeface="Times New Roman"/>
              </a:rPr>
              <a:t>int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 counter = 0;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80010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for (investment=1000, returns=0; returns&lt;investment;)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7429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{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</a:t>
            </a:r>
            <a:r>
              <a:rPr lang="en-US" sz="8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("Enter the monthly expenditure");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expenses = Convert.ToInt32(</a:t>
            </a:r>
            <a:r>
              <a:rPr lang="en-US" sz="8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());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</a:t>
            </a:r>
            <a:r>
              <a:rPr lang="en-US" sz="8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("Enter the monthly profit");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profit = Convert.ToInt32(</a:t>
            </a:r>
            <a:r>
              <a:rPr lang="en-US" sz="800" dirty="0" err="1">
                <a:latin typeface="Courier New"/>
                <a:ea typeface="Calibri"/>
                <a:cs typeface="Times New Roman"/>
              </a:rPr>
              <a:t>Console.ReadLine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());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investment += expenses;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returns += profit;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9715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 counter++;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74295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}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8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US" sz="800" dirty="0">
                <a:latin typeface="Courier New"/>
                <a:ea typeface="Calibri"/>
                <a:cs typeface="Times New Roman"/>
              </a:rPr>
              <a:t>("Number of months to break even: "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+ counter); 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 indent="571500"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}</a:t>
            </a:r>
            <a:endParaRPr lang="en-US" sz="8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US" sz="800" dirty="0">
                <a:latin typeface="Courier New"/>
                <a:ea typeface="Calibri"/>
                <a:cs typeface="Times New Roman"/>
              </a:rPr>
              <a:t>}</a:t>
            </a:r>
            <a:endParaRPr lang="en-US" sz="8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81929" name="Text Box 4"/>
          <p:cNvSpPr txBox="1">
            <a:spLocks noChangeArrowheads="1"/>
          </p:cNvSpPr>
          <p:nvPr/>
        </p:nvSpPr>
        <p:spPr bwMode="auto">
          <a:xfrm>
            <a:off x="1828800" y="31083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mtClean="0">
                <a:latin typeface="Calibri" panose="020F0502020204030204" pitchFamily="34" charset="0"/>
              </a:rPr>
              <a:t> Statement 1-3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>
                <a:latin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alibri" pitchFamily="34" charset="0"/>
              </a:rPr>
              <a:t> statement allows you to execute a block of statements after evaluating the specified logical condition.</a:t>
            </a: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alibri" pitchFamily="34" charset="0"/>
              </a:rPr>
              <a:t> statement starts with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alibri" pitchFamily="34" charset="0"/>
              </a:rPr>
              <a:t> keyword and is followed by the condition.</a:t>
            </a: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If the condition evaluates to true, the block of statements following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alibri" pitchFamily="34" charset="0"/>
              </a:rPr>
              <a:t> statement is executed.</a:t>
            </a:r>
          </a:p>
          <a:p>
            <a:pPr>
              <a:defRPr/>
            </a:pPr>
            <a:r>
              <a:rPr lang="en-US" sz="1800" dirty="0">
                <a:latin typeface="Calibri" pitchFamily="34" charset="0"/>
              </a:rPr>
              <a:t>If the condition evaluates to false, the block of statements following the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800" dirty="0">
                <a:latin typeface="Calibri" pitchFamily="34" charset="0"/>
              </a:rPr>
              <a:t> statement is ignored and the statement after the block is executed.</a:t>
            </a:r>
            <a:endParaRPr lang="en-GB" sz="1800" dirty="0">
              <a:latin typeface="Calibri" pitchFamily="34" charset="0"/>
            </a:endParaRPr>
          </a:p>
          <a:p>
            <a:pPr>
              <a:lnSpc>
                <a:spcPct val="115000"/>
              </a:lnSpc>
              <a:defRPr/>
            </a:pPr>
            <a:r>
              <a:rPr lang="en-GB" sz="1800" dirty="0">
                <a:latin typeface="Calibri" pitchFamily="34" charset="0"/>
              </a:rPr>
              <a:t>The following is the syntax for the </a:t>
            </a:r>
            <a:r>
              <a:rPr lang="en-GB" sz="18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1800" dirty="0">
                <a:latin typeface="Calibri" pitchFamily="34" charset="0"/>
              </a:rPr>
              <a:t> statement:</a:t>
            </a:r>
          </a:p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defRPr/>
            </a:pPr>
            <a:endParaRPr lang="en-US" sz="2400" dirty="0"/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  <a:p>
            <a:pPr marL="685800" indent="0">
              <a:buNone/>
              <a:defRPr/>
            </a:pPr>
            <a:endParaRPr lang="en-US" sz="1800" dirty="0">
              <a:latin typeface="Calibri" pitchFamily="34" charset="0"/>
            </a:endParaRPr>
          </a:p>
          <a:p>
            <a:pPr marL="457200" indent="0">
              <a:buNone/>
              <a:defRPr/>
            </a:pPr>
            <a:r>
              <a:rPr lang="en-US" sz="1800" dirty="0">
                <a:latin typeface="Calibri" pitchFamily="34" charset="0"/>
              </a:rPr>
              <a:t>where,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condition</a:t>
            </a:r>
            <a:r>
              <a:rPr lang="en-US" sz="1600" dirty="0">
                <a:latin typeface="Calibri" pitchFamily="34" charset="0"/>
              </a:rPr>
              <a:t>: Is the </a:t>
            </a:r>
            <a:r>
              <a:rPr lang="en-US" sz="1600" dirty="0" err="1">
                <a:latin typeface="Calibri" pitchFamily="34" charset="0"/>
              </a:rPr>
              <a:t>boolean</a:t>
            </a:r>
            <a:r>
              <a:rPr lang="en-US" sz="1600" dirty="0">
                <a:latin typeface="Calibri" pitchFamily="34" charset="0"/>
              </a:rPr>
              <a:t> expression.</a:t>
            </a:r>
          </a:p>
          <a:p>
            <a:pPr lvl="1">
              <a:lnSpc>
                <a:spcPct val="90000"/>
              </a:lnSpc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statements</a:t>
            </a:r>
            <a:r>
              <a:rPr lang="en-US" sz="1600" dirty="0">
                <a:latin typeface="Calibri" pitchFamily="34" charset="0"/>
              </a:rPr>
              <a:t>: Are set of executable instructions executed when the </a:t>
            </a:r>
            <a:r>
              <a:rPr lang="en-US" sz="1600" dirty="0" err="1">
                <a:latin typeface="Calibri" pitchFamily="34" charset="0"/>
              </a:rPr>
              <a:t>boolean</a:t>
            </a:r>
            <a:r>
              <a:rPr lang="en-US" sz="1600" dirty="0">
                <a:latin typeface="Calibri" pitchFamily="34" charset="0"/>
              </a:rPr>
              <a:t> expression returns true. </a:t>
            </a: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</p:txBody>
      </p:sp>
      <p:sp>
        <p:nvSpPr>
          <p:cNvPr id="1024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8FE300-563B-4448-B57A-62E3559EE9B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057400" y="3505200"/>
            <a:ext cx="6781800" cy="938212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if (condition)</a:t>
            </a:r>
            <a:endParaRPr lang="en-GB" sz="16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GB" sz="1600" dirty="0">
              <a:ea typeface="Calibri"/>
            </a:endParaRPr>
          </a:p>
          <a:p>
            <a:pPr indent="2857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// one or more statements;</a:t>
            </a:r>
            <a:endParaRPr lang="en-GB" sz="16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600" dirty="0">
                <a:latin typeface="Courier New"/>
                <a:ea typeface="Calibri"/>
              </a:rPr>
              <a:t>}</a:t>
            </a:r>
            <a:endParaRPr lang="en-US" sz="1600" dirty="0"/>
          </a:p>
        </p:txBody>
      </p:sp>
      <p:sp>
        <p:nvSpPr>
          <p:cNvPr id="10249" name="Text Box 4"/>
          <p:cNvSpPr txBox="1">
            <a:spLocks noChangeArrowheads="1"/>
          </p:cNvSpPr>
          <p:nvPr/>
        </p:nvSpPr>
        <p:spPr bwMode="auto">
          <a:xfrm>
            <a:off x="2057400" y="3062287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 with Missing Portions 2-5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735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en-US" sz="2400" dirty="0">
                <a:latin typeface="Calibri" pitchFamily="34" charset="0"/>
              </a:rPr>
              <a:t>In the code:</a:t>
            </a:r>
          </a:p>
          <a:p>
            <a:pPr lvl="1">
              <a:lnSpc>
                <a:spcPct val="70000"/>
              </a:lnSpc>
              <a:defRPr/>
            </a:pPr>
            <a:r>
              <a:rPr lang="en-US" sz="1600" dirty="0">
                <a:latin typeface="Calibri" pitchFamily="34" charset="0"/>
              </a:rPr>
              <a:t>The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is used to calculate the number of months it has taken for a business venture to recover its investment and break even. </a:t>
            </a:r>
          </a:p>
          <a:p>
            <a:pPr lvl="1">
              <a:defRPr/>
            </a:pPr>
            <a:endParaRPr lang="en-US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expenditure and the profit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>
                <a:latin typeface="Calibri" pitchFamily="34" charset="0"/>
              </a:rPr>
              <a:t> every month is accepted from the user and stored in variables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expenses</a:t>
            </a:r>
            <a:r>
              <a:rPr lang="en-US" sz="1600" dirty="0">
                <a:latin typeface="Calibri" pitchFamily="34" charset="0"/>
              </a:rPr>
              <a:t> and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profit</a:t>
            </a:r>
            <a:r>
              <a:rPr lang="en-US" sz="1600" dirty="0">
                <a:latin typeface="Calibri" pitchFamily="34" charset="0"/>
              </a:rPr>
              <a:t> respectively.</a:t>
            </a:r>
          </a:p>
          <a:p>
            <a:pPr lvl="1">
              <a:defRPr/>
            </a:pPr>
            <a:endParaRPr lang="en-US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total investment is calculated as the initial investment plus the monthly expenses. The total returns are calculated as the sum of the profits for each month. </a:t>
            </a:r>
          </a:p>
          <a:p>
            <a:pPr lvl="1">
              <a:defRPr/>
            </a:pPr>
            <a:endParaRPr lang="en-US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conditional expression of the loop terminates the loop once the total returns of the business becomes greater than or equal to the total investment. </a:t>
            </a:r>
          </a:p>
          <a:p>
            <a:pPr lvl="1">
              <a:defRPr/>
            </a:pPr>
            <a:endParaRPr lang="en-US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code then prints the total number of months it has taken the business to break even.</a:t>
            </a:r>
          </a:p>
          <a:p>
            <a:pPr lvl="1">
              <a:defRPr/>
            </a:pPr>
            <a:endParaRPr lang="en-US" sz="1600" dirty="0">
              <a:latin typeface="Calibri" pitchFamily="34" charset="0"/>
            </a:endParaRP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number of months equals the number of iterations of the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>
                <a:latin typeface="Calibri "/>
                <a:cs typeface="Courier New" pitchFamily="49" charset="0"/>
              </a:rPr>
              <a:t> </a:t>
            </a:r>
            <a:r>
              <a:rPr lang="en-US" sz="1600" dirty="0">
                <a:latin typeface="Calibri" pitchFamily="34" charset="0"/>
              </a:rPr>
              <a:t>loop as each iteration represents a new month.</a:t>
            </a:r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itchFamily="2" charset="2"/>
              <a:buChar char="u"/>
              <a:defRPr/>
            </a:pPr>
            <a:endParaRPr lang="en-GB" sz="1600" dirty="0">
              <a:latin typeface="Calibri" pitchFamily="34" charset="0"/>
            </a:endParaRPr>
          </a:p>
          <a:p>
            <a:pPr lvl="1">
              <a:lnSpc>
                <a:spcPct val="70000"/>
              </a:lnSpc>
              <a:defRPr/>
            </a:pPr>
            <a:endParaRPr lang="en-US" sz="1600" dirty="0">
              <a:latin typeface="Calibri" pitchFamily="34" charset="0"/>
            </a:endParaRPr>
          </a:p>
          <a:p>
            <a:pPr lvl="1">
              <a:lnSpc>
                <a:spcPct val="70000"/>
              </a:lnSpc>
              <a:defRPr/>
            </a:pPr>
            <a:endParaRPr lang="en-GB" sz="1600" dirty="0">
              <a:latin typeface="Calibri" pitchFamily="34" charset="0"/>
            </a:endParaRPr>
          </a:p>
        </p:txBody>
      </p:sp>
      <p:sp>
        <p:nvSpPr>
          <p:cNvPr id="8397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03FA2B-7C01-49EE-8DEE-B36602335E45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90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 with Missing Portions 3-5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59399" name="Content Placeholder 2"/>
          <p:cNvSpPr>
            <a:spLocks noGrp="1"/>
          </p:cNvSpPr>
          <p:nvPr>
            <p:ph type="body" idx="1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>
              <a:defRPr/>
            </a:pPr>
            <a:r>
              <a:rPr lang="en-US" sz="1600" dirty="0">
                <a:latin typeface="Calibri" pitchFamily="34" charset="0"/>
              </a:rPr>
              <a:t>The following code demonstrates a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 that omits the initialization portion as well as the increment/decrement portion of the loop definition:</a:t>
            </a: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endParaRPr lang="en-US" sz="1600" dirty="0">
              <a:latin typeface="Calibri" pitchFamily="34" charset="0"/>
            </a:endParaRPr>
          </a:p>
          <a:p>
            <a:pPr>
              <a:defRPr/>
            </a:pPr>
            <a:r>
              <a:rPr lang="en-US" sz="1600" dirty="0">
                <a:latin typeface="Calibri" pitchFamily="34" charset="0"/>
              </a:rPr>
              <a:t>In the code:</a:t>
            </a:r>
          </a:p>
          <a:p>
            <a:pPr lvl="1">
              <a:defRPr/>
            </a:pPr>
            <a:r>
              <a:rPr lang="en-US" sz="1400" dirty="0">
                <a:latin typeface="Calibri" pitchFamily="34" charset="0"/>
              </a:rPr>
              <a:t>The initialization of the variables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investment</a:t>
            </a:r>
            <a:r>
              <a:rPr lang="en-US" sz="1400" dirty="0">
                <a:latin typeface="Calibri" pitchFamily="34" charset="0"/>
              </a:rPr>
              <a:t> and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returns</a:t>
            </a:r>
            <a:r>
              <a:rPr lang="en-US" sz="1400" dirty="0">
                <a:latin typeface="Calibri" pitchFamily="34" charset="0"/>
              </a:rPr>
              <a:t> has been done prior to the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>
                <a:latin typeface="Calibri" pitchFamily="34" charset="0"/>
              </a:rPr>
              <a:t> loop definition. Hence, the loop has been defined with the initialization portion left empty.</a:t>
            </a:r>
          </a:p>
          <a:p>
            <a:pPr lvl="1">
              <a:defRPr/>
            </a:pPr>
            <a:r>
              <a:rPr lang="en-US" sz="1400" dirty="0">
                <a:latin typeface="Calibri" pitchFamily="34" charset="0"/>
              </a:rPr>
              <a:t>If the conditional expression portion of the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>
                <a:latin typeface="Calibri" pitchFamily="34" charset="0"/>
              </a:rPr>
              <a:t> loop is omitted, the loop becomes an infinite loop. Such loops can then be terminated using jump statements such as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400" dirty="0">
                <a:latin typeface="Calibri" pitchFamily="34" charset="0"/>
              </a:rPr>
              <a:t> or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goto</a:t>
            </a:r>
            <a:r>
              <a:rPr lang="en-US" sz="1400" dirty="0">
                <a:latin typeface="Calibri" pitchFamily="34" charset="0"/>
              </a:rPr>
              <a:t> to exit the loop.</a:t>
            </a:r>
          </a:p>
          <a:p>
            <a:pPr>
              <a:defRPr/>
            </a:pPr>
            <a:r>
              <a:rPr lang="en-US" sz="1600" dirty="0">
                <a:latin typeface="Calibri" pitchFamily="34" charset="0"/>
              </a:rPr>
              <a:t>The following code demonstrates the use of an infinite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dirty="0">
                <a:latin typeface="Calibri" pitchFamily="34" charset="0"/>
              </a:rPr>
              <a:t> loop:</a:t>
            </a: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 lvl="8">
              <a:defRPr/>
            </a:pPr>
            <a:endParaRPr lang="en-GB" sz="12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</p:txBody>
      </p:sp>
      <p:sp>
        <p:nvSpPr>
          <p:cNvPr id="8602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F1FD81-82AF-4601-B6A1-4A247B12405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29000" y="1371601"/>
            <a:ext cx="6324600" cy="13557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investment = 1000;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returns = 0;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for (; returns &lt; investment; )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</a:p>
          <a:p>
            <a:pPr indent="400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// for loop statements</a:t>
            </a:r>
            <a:endParaRPr lang="en-GB" sz="12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1200" dirty="0">
                <a:latin typeface="Calibri"/>
                <a:ea typeface="Calibri"/>
                <a:cs typeface="Times New Roman"/>
              </a:rPr>
              <a:t>            . . .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endParaRPr lang="en-GB" sz="18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endParaRPr lang="en-GB" sz="18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600" dirty="0"/>
          </a:p>
        </p:txBody>
      </p:sp>
      <p:sp>
        <p:nvSpPr>
          <p:cNvPr id="86025" name="Text Box 4"/>
          <p:cNvSpPr txBox="1">
            <a:spLocks noChangeArrowheads="1"/>
          </p:cNvSpPr>
          <p:nvPr/>
        </p:nvSpPr>
        <p:spPr bwMode="auto">
          <a:xfrm>
            <a:off x="1872343" y="1851025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352800" y="4587876"/>
            <a:ext cx="6553200" cy="15843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using System;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class Summation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4572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</a:rPr>
              <a:t>args</a:t>
            </a:r>
            <a:r>
              <a:rPr lang="en-US" sz="1200" dirty="0">
                <a:latin typeface="Courier New"/>
                <a:ea typeface="Calibri"/>
              </a:rPr>
              <a:t>) </a:t>
            </a:r>
            <a:endParaRPr lang="en-GB" sz="1200" dirty="0">
              <a:ea typeface="Calibri"/>
            </a:endParaRPr>
          </a:p>
          <a:p>
            <a:pPr indent="4572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char c;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numOne</a:t>
            </a:r>
            <a:r>
              <a:rPr lang="en-US" sz="1200" dirty="0">
                <a:latin typeface="Courier New"/>
                <a:ea typeface="Calibri"/>
              </a:rPr>
              <a:t>;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;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result;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for ( ; ; ) </a:t>
            </a:r>
            <a:endParaRPr lang="en-GB" sz="1200" dirty="0">
              <a:ea typeface="Calibri"/>
            </a:endParaRPr>
          </a:p>
        </p:txBody>
      </p:sp>
      <p:sp>
        <p:nvSpPr>
          <p:cNvPr id="86027" name="Text Box 4"/>
          <p:cNvSpPr txBox="1">
            <a:spLocks noChangeArrowheads="1"/>
          </p:cNvSpPr>
          <p:nvPr/>
        </p:nvSpPr>
        <p:spPr bwMode="auto">
          <a:xfrm>
            <a:off x="1872343" y="51816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 with Missing Portions 4-5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8807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endParaRPr lang="en-US" altLang="en-US" sz="1800" dirty="0">
              <a:latin typeface="Calibri" panose="020F0502020204030204" pitchFamily="34" charset="0"/>
            </a:endParaRPr>
          </a:p>
          <a:p>
            <a:pPr>
              <a:buClr>
                <a:srgbClr val="10253F"/>
              </a:buClr>
            </a:pPr>
            <a:r>
              <a:rPr lang="en-US" altLang="en-US" sz="2000" dirty="0">
                <a:latin typeface="Calibri" panose="020F0502020204030204" pitchFamily="34" charset="0"/>
              </a:rPr>
              <a:t>In the code:</a:t>
            </a:r>
          </a:p>
          <a:p>
            <a:pPr lvl="1">
              <a:buClr>
                <a:srgbClr val="10253F"/>
              </a:buClr>
            </a:pPr>
            <a:r>
              <a:rPr lang="en-US" altLang="en-US" sz="1600" dirty="0">
                <a:latin typeface="Calibri" panose="020F0502020204030204" pitchFamily="34" charset="0"/>
              </a:rPr>
              <a:t>An infinite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600" dirty="0">
                <a:latin typeface="Calibri" panose="020F0502020204030204" pitchFamily="34" charset="0"/>
              </a:rPr>
              <a:t> loop is used to repetitively accept two numbers from the user.</a:t>
            </a:r>
          </a:p>
          <a:p>
            <a:pPr lvl="1">
              <a:buClr>
                <a:srgbClr val="10253F"/>
              </a:buClr>
            </a:pPr>
            <a:r>
              <a:rPr lang="en-US" altLang="en-US" sz="1600" dirty="0">
                <a:latin typeface="Calibri" panose="020F0502020204030204" pitchFamily="34" charset="0"/>
              </a:rPr>
              <a:t>These numbers are added and their result printed on the console.</a:t>
            </a:r>
          </a:p>
          <a:p>
            <a:pPr lvl="1">
              <a:buClr>
                <a:srgbClr val="10253F"/>
              </a:buClr>
            </a:pPr>
            <a:r>
              <a:rPr lang="en-US" altLang="en-US" sz="1600" dirty="0">
                <a:latin typeface="Calibri" panose="020F0502020204030204" pitchFamily="34" charset="0"/>
              </a:rPr>
              <a:t>After each iteration of the loop, the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1600" dirty="0">
                <a:latin typeface="Calibri 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</a:rPr>
              <a:t>construct is used to check whether the user wishes to continue or not.</a:t>
            </a:r>
          </a:p>
          <a:p>
            <a:pPr lvl="1">
              <a:buClr>
                <a:srgbClr val="10253F"/>
              </a:buClr>
            </a:pPr>
            <a:r>
              <a:rPr lang="en-US" altLang="en-US" sz="1600" dirty="0">
                <a:latin typeface="Calibri" panose="020F0502020204030204" pitchFamily="34" charset="0"/>
              </a:rPr>
              <a:t>If the answer is Y or y (denoting yes), the loop is executed again, else the loop is exited using the break statement.</a:t>
            </a:r>
          </a:p>
          <a:p>
            <a:pPr lvl="1">
              <a:buClr>
                <a:srgbClr val="10253F"/>
              </a:buClr>
            </a:pPr>
            <a:endParaRPr lang="en-US" altLang="en-US" sz="2000" dirty="0">
              <a:latin typeface="Calibri" panose="020F0502020204030204" pitchFamily="34" charset="0"/>
            </a:endParaRPr>
          </a:p>
        </p:txBody>
      </p:sp>
      <p:sp>
        <p:nvSpPr>
          <p:cNvPr id="8807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AFC3EE-015C-4E97-ACBD-1A9C2373190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05200" y="914401"/>
            <a:ext cx="6553200" cy="34893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("Enter number one");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numOne</a:t>
            </a:r>
            <a:r>
              <a:rPr lang="en-US" sz="1200" dirty="0">
                <a:latin typeface="Courier New"/>
                <a:ea typeface="Calibri"/>
              </a:rPr>
              <a:t> = Convert.ToInt32(</a:t>
            </a:r>
            <a:r>
              <a:rPr lang="en-US" sz="1200" dirty="0" err="1">
                <a:latin typeface="Courier New"/>
                <a:ea typeface="Calibri"/>
              </a:rPr>
              <a:t>Console.ReadLine</a:t>
            </a:r>
            <a:r>
              <a:rPr lang="en-US" sz="1200" dirty="0">
                <a:latin typeface="Courier New"/>
                <a:ea typeface="Calibri"/>
              </a:rPr>
              <a:t>());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("Enter number two");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 = Convert.ToInt32(</a:t>
            </a:r>
            <a:r>
              <a:rPr lang="en-US" sz="1200" dirty="0" err="1">
                <a:latin typeface="Courier New"/>
                <a:ea typeface="Calibri"/>
              </a:rPr>
              <a:t>Console.ReadLine</a:t>
            </a:r>
            <a:r>
              <a:rPr lang="en-US" sz="1200" dirty="0">
                <a:latin typeface="Courier New"/>
                <a:ea typeface="Calibri"/>
              </a:rPr>
              <a:t>());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200" dirty="0">
                <a:latin typeface="Courier New"/>
                <a:ea typeface="Calibri"/>
                <a:cs typeface="Times New Roman"/>
              </a:rPr>
              <a:t>result = </a:t>
            </a:r>
            <a:r>
              <a:rPr lang="en-GB" sz="1200" dirty="0" err="1">
                <a:latin typeface="Courier New"/>
                <a:ea typeface="Calibri"/>
                <a:cs typeface="Times New Roman"/>
              </a:rPr>
              <a:t>numOne</a:t>
            </a:r>
            <a:r>
              <a:rPr lang="en-GB" sz="1200" dirty="0">
                <a:latin typeface="Courier New"/>
                <a:ea typeface="Calibri"/>
                <a:cs typeface="Times New Roman"/>
              </a:rPr>
              <a:t> + </a:t>
            </a:r>
            <a:r>
              <a:rPr lang="en-GB" sz="1200" dirty="0" err="1">
                <a:latin typeface="Courier New"/>
                <a:ea typeface="Calibri"/>
                <a:cs typeface="Times New Roman"/>
              </a:rPr>
              <a:t>numTwo</a:t>
            </a:r>
            <a:r>
              <a:rPr lang="en-GB" sz="1200" dirty="0">
                <a:latin typeface="Courier New"/>
                <a:ea typeface="Calibri"/>
                <a:cs typeface="Times New Roman"/>
              </a:rPr>
              <a:t>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("Result of Addition: " +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result);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("Do you wish to continue [Y / N]");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c = </a:t>
            </a:r>
            <a:r>
              <a:rPr lang="en-US" sz="1200" dirty="0" err="1">
                <a:latin typeface="Courier New"/>
                <a:ea typeface="Calibri"/>
              </a:rPr>
              <a:t>Convert.ToChar</a:t>
            </a:r>
            <a:r>
              <a:rPr lang="en-US" sz="1200" dirty="0">
                <a:latin typeface="Courier New"/>
                <a:ea typeface="Calibri"/>
              </a:rPr>
              <a:t>(</a:t>
            </a:r>
            <a:r>
              <a:rPr lang="en-US" sz="1200" dirty="0" err="1">
                <a:latin typeface="Courier New"/>
                <a:ea typeface="Calibri"/>
              </a:rPr>
              <a:t>Console.ReadLine</a:t>
            </a:r>
            <a:r>
              <a:rPr lang="en-US" sz="1200" dirty="0">
                <a:latin typeface="Courier New"/>
                <a:ea typeface="Calibri"/>
              </a:rPr>
              <a:t>());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if (c == 'Y' || c == 'y')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1543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continue;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else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12001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break;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indent="8572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GB" sz="1200" dirty="0">
              <a:ea typeface="Calibri"/>
            </a:endParaRPr>
          </a:p>
          <a:p>
            <a:pPr indent="4572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 with Missing Portions 5-5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9011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Clr>
                <a:srgbClr val="10253F"/>
              </a:buClr>
              <a:buFont typeface="Wingdings" panose="05000000000000000000" pitchFamily="2" charset="2"/>
              <a:buChar char="u"/>
            </a:pPr>
            <a:r>
              <a:rPr lang="en-GB" altLang="en-US">
                <a:latin typeface="Calibri" panose="020F0502020204030204" pitchFamily="34" charset="0"/>
              </a:rPr>
              <a:t>The following figure shows the use of an infinite 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altLang="en-US">
                <a:latin typeface="Calibri" panose="020F0502020204030204" pitchFamily="34" charset="0"/>
              </a:rPr>
              <a:t> loop:</a:t>
            </a:r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011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0EAE4E-3267-4BF1-9F11-6082F5618D3D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01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24000"/>
            <a:ext cx="62484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3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mtClean="0">
                <a:latin typeface="Calibri" panose="020F0502020204030204" pitchFamily="34" charset="0"/>
              </a:rPr>
              <a:t> Loop without a Body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9216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>
                <a:latin typeface="Calibri" panose="020F0502020204030204" pitchFamily="34" charset="0"/>
              </a:rPr>
              <a:t>In C#, a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600">
                <a:latin typeface="Calibri" panose="020F0502020204030204" pitchFamily="34" charset="0"/>
              </a:rPr>
              <a:t> loop can be created without a body.</a:t>
            </a:r>
          </a:p>
          <a:p>
            <a:r>
              <a:rPr lang="en-US" altLang="en-US" sz="1600">
                <a:latin typeface="Calibri" panose="020F0502020204030204" pitchFamily="34" charset="0"/>
              </a:rPr>
              <a:t>Such a loop is created when the operations performed within the body of the loop can be accommodated within the loop definition itself.</a:t>
            </a:r>
          </a:p>
          <a:p>
            <a:r>
              <a:rPr lang="en-US" altLang="en-US" sz="1600">
                <a:latin typeface="Calibri" panose="020F0502020204030204" pitchFamily="34" charset="0"/>
              </a:rPr>
              <a:t>The following code demonstrates the use of a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600">
                <a:latin typeface="Calibri" panose="020F0502020204030204" pitchFamily="34" charset="0"/>
              </a:rPr>
              <a:t> loop without a body: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r>
              <a:rPr lang="en-US" altLang="en-US" sz="1600">
                <a:latin typeface="Calibri" panose="020F0502020204030204" pitchFamily="34" charset="0"/>
              </a:rPr>
              <a:t>In</a:t>
            </a:r>
            <a:r>
              <a:rPr lang="en-US" altLang="en-US" sz="1600">
                <a:latin typeface="Arial" panose="020B0604020202020204" pitchFamily="34" charset="0"/>
              </a:rPr>
              <a:t> </a:t>
            </a:r>
            <a:r>
              <a:rPr lang="en-US" altLang="en-US" sz="1600">
                <a:latin typeface="Calibri" panose="020F0502020204030204" pitchFamily="34" charset="0"/>
              </a:rPr>
              <a:t>the code:</a:t>
            </a:r>
          </a:p>
          <a:p>
            <a:pPr lvl="1"/>
            <a:r>
              <a:rPr lang="en-US" altLang="en-US" sz="1400">
                <a:latin typeface="Calibri" panose="020F0502020204030204" pitchFamily="34" charset="0"/>
              </a:rPr>
              <a:t>The process of calculating the factorial of a user-given number is done entirely in the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sz="1400">
                <a:latin typeface="Calibri" panose="020F0502020204030204" pitchFamily="34" charset="0"/>
              </a:rPr>
              <a:t> loop definition; the loop has no body.</a:t>
            </a:r>
          </a:p>
          <a:p>
            <a:r>
              <a:rPr lang="en-GB" altLang="en-US" sz="1600">
                <a:latin typeface="Calibri" panose="020F0502020204030204" pitchFamily="34" charset="0"/>
              </a:rPr>
              <a:t>The following figure shows the </a:t>
            </a:r>
            <a:r>
              <a:rPr lang="en-GB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altLang="en-US" sz="1600">
                <a:latin typeface="Calibri" panose="020F0502020204030204" pitchFamily="34" charset="0"/>
              </a:rPr>
              <a:t> loop without a body:</a:t>
            </a:r>
          </a:p>
          <a:p>
            <a:endParaRPr lang="en-US" altLang="en-US" sz="1600">
              <a:latin typeface="Calibri" panose="020F050202020403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9216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2A61F3B-C602-4150-A9A0-75BD5EA31F0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505200" y="1920876"/>
            <a:ext cx="6324600" cy="16605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using System;</a:t>
            </a:r>
            <a:endParaRPr lang="en-GB" sz="8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class Factorial</a:t>
            </a:r>
            <a:endParaRPr lang="en-GB" sz="8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{ </a:t>
            </a:r>
            <a:endParaRPr lang="en-GB" sz="8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static void Main(string[] </a:t>
            </a:r>
            <a:r>
              <a:rPr lang="en-US" sz="800" dirty="0" err="1">
                <a:latin typeface="Courier New"/>
                <a:ea typeface="Calibri"/>
              </a:rPr>
              <a:t>args</a:t>
            </a:r>
            <a:r>
              <a:rPr lang="en-US" sz="800" dirty="0">
                <a:latin typeface="Courier New"/>
                <a:ea typeface="Calibri"/>
              </a:rPr>
              <a:t>) </a:t>
            </a:r>
            <a:endParaRPr lang="en-GB" sz="8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{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 err="1">
                <a:latin typeface="Courier New"/>
                <a:ea typeface="Calibri"/>
              </a:rPr>
              <a:t>int</a:t>
            </a:r>
            <a:r>
              <a:rPr lang="en-US" sz="800" dirty="0">
                <a:latin typeface="Courier New"/>
                <a:ea typeface="Calibri"/>
              </a:rPr>
              <a:t> fact = 1;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 err="1">
                <a:latin typeface="Courier New"/>
                <a:ea typeface="Calibri"/>
              </a:rPr>
              <a:t>int</a:t>
            </a:r>
            <a:r>
              <a:rPr lang="en-US" sz="800" dirty="0">
                <a:latin typeface="Courier New"/>
                <a:ea typeface="Calibri"/>
              </a:rPr>
              <a:t> num, </a:t>
            </a:r>
            <a:r>
              <a:rPr lang="en-US" sz="800" dirty="0" err="1">
                <a:latin typeface="Courier New"/>
                <a:ea typeface="Calibri"/>
              </a:rPr>
              <a:t>i</a:t>
            </a:r>
            <a:r>
              <a:rPr lang="en-US" sz="800" dirty="0">
                <a:latin typeface="Courier New"/>
                <a:ea typeface="Calibri"/>
              </a:rPr>
              <a:t>;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 err="1">
                <a:latin typeface="Courier New"/>
                <a:ea typeface="Calibri"/>
              </a:rPr>
              <a:t>Console.WriteLine</a:t>
            </a:r>
            <a:r>
              <a:rPr lang="en-US" sz="800" dirty="0">
                <a:latin typeface="Courier New"/>
                <a:ea typeface="Calibri"/>
              </a:rPr>
              <a:t>("Enter the number whose factorial you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wish to calculate");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num = Convert.ToInt32(</a:t>
            </a:r>
            <a:r>
              <a:rPr lang="en-US" sz="800" dirty="0" err="1">
                <a:latin typeface="Courier New"/>
                <a:ea typeface="Calibri"/>
              </a:rPr>
              <a:t>Console.ReadLine</a:t>
            </a:r>
            <a:r>
              <a:rPr lang="en-US" sz="800" dirty="0">
                <a:latin typeface="Courier New"/>
                <a:ea typeface="Calibri"/>
              </a:rPr>
              <a:t>());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for (</a:t>
            </a:r>
            <a:r>
              <a:rPr lang="en-US" sz="800" dirty="0" err="1">
                <a:latin typeface="Courier New"/>
                <a:ea typeface="Calibri"/>
              </a:rPr>
              <a:t>i</a:t>
            </a:r>
            <a:r>
              <a:rPr lang="en-US" sz="800" dirty="0">
                <a:latin typeface="Courier New"/>
                <a:ea typeface="Calibri"/>
              </a:rPr>
              <a:t> = 1; </a:t>
            </a:r>
            <a:r>
              <a:rPr lang="en-US" sz="800" dirty="0" err="1">
                <a:latin typeface="Courier New"/>
                <a:ea typeface="Calibri"/>
              </a:rPr>
              <a:t>i</a:t>
            </a:r>
            <a:r>
              <a:rPr lang="en-US" sz="800" dirty="0">
                <a:latin typeface="Courier New"/>
                <a:ea typeface="Calibri"/>
              </a:rPr>
              <a:t> &lt;= num; fact *= </a:t>
            </a:r>
            <a:r>
              <a:rPr lang="en-US" sz="800" dirty="0" err="1">
                <a:latin typeface="Courier New"/>
                <a:ea typeface="Calibri"/>
              </a:rPr>
              <a:t>i</a:t>
            </a:r>
            <a:r>
              <a:rPr lang="en-US" sz="800" dirty="0">
                <a:latin typeface="Courier New"/>
                <a:ea typeface="Calibri"/>
              </a:rPr>
              <a:t>++); </a:t>
            </a:r>
            <a:endParaRPr lang="en-GB" sz="800" dirty="0">
              <a:ea typeface="Calibri"/>
            </a:endParaRPr>
          </a:p>
          <a:p>
            <a:pPr indent="5143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 err="1">
                <a:latin typeface="Courier New"/>
                <a:ea typeface="Calibri"/>
              </a:rPr>
              <a:t>Console.WriteLine</a:t>
            </a:r>
            <a:r>
              <a:rPr lang="en-US" sz="800" dirty="0">
                <a:latin typeface="Courier New"/>
                <a:ea typeface="Calibri"/>
              </a:rPr>
              <a:t>("Factorial: " + fact); </a:t>
            </a:r>
            <a:endParaRPr lang="en-GB" sz="8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800" dirty="0">
                <a:latin typeface="Courier New"/>
                <a:ea typeface="Calibri"/>
              </a:rPr>
              <a:t>}</a:t>
            </a:r>
            <a:endParaRPr lang="en-GB" sz="8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800" dirty="0">
                <a:latin typeface="Courier New"/>
                <a:ea typeface="Calibri"/>
                <a:cs typeface="Times New Roman"/>
              </a:rPr>
              <a:t>}</a:t>
            </a:r>
            <a:endParaRPr lang="en-GB" sz="800" dirty="0">
              <a:latin typeface="Calibri"/>
              <a:ea typeface="Calibri"/>
              <a:cs typeface="Times New Roman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endParaRPr lang="en-US" sz="1600" dirty="0"/>
          </a:p>
        </p:txBody>
      </p:sp>
      <p:sp>
        <p:nvSpPr>
          <p:cNvPr id="92169" name="Text Box 4"/>
          <p:cNvSpPr txBox="1">
            <a:spLocks noChangeArrowheads="1"/>
          </p:cNvSpPr>
          <p:nvPr/>
        </p:nvSpPr>
        <p:spPr bwMode="auto">
          <a:xfrm>
            <a:off x="1905000" y="1905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pic>
        <p:nvPicPr>
          <p:cNvPr id="92170" name="Picture 8" descr="Capture4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24400"/>
            <a:ext cx="55133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421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z="3600" dirty="0" smtClean="0">
                <a:latin typeface="Calibri" panose="020F0502020204030204" pitchFamily="34" charset="0"/>
              </a:rPr>
              <a:t>Declaring Loop Control Variables in the Loop Definition 1-3</a:t>
            </a:r>
            <a:endParaRPr lang="en-IN" altLang="en-US" sz="3600" dirty="0" smtClean="0">
              <a:latin typeface="Arial" panose="020B0604020202020204" pitchFamily="34" charset="0"/>
            </a:endParaRPr>
          </a:p>
        </p:txBody>
      </p:sp>
      <p:sp>
        <p:nvSpPr>
          <p:cNvPr id="9011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The loop control variables are often created for loops such as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dirty="0">
                <a:latin typeface="Calibri" panose="020F0502020204030204" pitchFamily="34" charset="0"/>
              </a:rPr>
              <a:t> loop. Once the loop is terminated, there is no further use of these variables. In such cases, these variables can be created within the initialization portion of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dirty="0">
                <a:latin typeface="Calibri" panose="020F0502020204030204" pitchFamily="34" charset="0"/>
              </a:rPr>
              <a:t> loop definition.</a:t>
            </a:r>
          </a:p>
          <a:p>
            <a:pPr>
              <a:defRPr/>
            </a:pPr>
            <a:r>
              <a:rPr lang="en-US" sz="2000" dirty="0">
                <a:latin typeface="Calibri" panose="020F0502020204030204" pitchFamily="34" charset="0"/>
              </a:rPr>
              <a:t>The following is the syntax for declaring the loop control variable within the loop definition:</a:t>
            </a:r>
          </a:p>
          <a:p>
            <a:pPr>
              <a:defRPr/>
            </a:pPr>
            <a:endParaRPr lang="en-US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000" dirty="0">
              <a:latin typeface="Calibri" panose="020F0502020204030204" pitchFamily="34" charset="0"/>
            </a:endParaRPr>
          </a:p>
          <a:p>
            <a:pPr marL="514350" indent="0">
              <a:buNone/>
              <a:defRPr/>
            </a:pPr>
            <a:r>
              <a:rPr lang="en-US" sz="2000" dirty="0">
                <a:latin typeface="Calibri" panose="020F0502020204030204" pitchFamily="34" charset="0"/>
              </a:rPr>
              <a:t>where,</a:t>
            </a:r>
          </a:p>
          <a:p>
            <a:pPr lvl="1">
              <a:defRPr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en-US" sz="1600" dirty="0">
                <a:latin typeface="Calibri" panose="020F0502020204030204" pitchFamily="34" charset="0"/>
              </a:rPr>
              <a:t>: Specifies the data type of the elements in the list.</a:t>
            </a:r>
          </a:p>
          <a:p>
            <a:pPr lvl="1"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identifier</a:t>
            </a:r>
            <a:r>
              <a:rPr lang="en-US" sz="1600" dirty="0">
                <a:latin typeface="Calibri" panose="020F0502020204030204" pitchFamily="34" charset="0"/>
              </a:rPr>
              <a:t>: Is an appropriate name for the collection of elements.</a:t>
            </a:r>
          </a:p>
          <a:p>
            <a:pPr lvl="1"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1600" dirty="0">
                <a:latin typeface="Calibri" panose="020F0502020204030204" pitchFamily="34" charset="0"/>
              </a:rPr>
              <a:t>: Specifies the name of the list.</a:t>
            </a:r>
          </a:p>
          <a:p>
            <a:pPr>
              <a:defRPr/>
            </a:pPr>
            <a:endParaRPr lang="en-US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9421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4DFC60F-54F9-4189-931B-7696A0C47804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743200" y="3505200"/>
            <a:ext cx="6781800" cy="914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 err="1">
                <a:latin typeface="Courier New"/>
                <a:ea typeface="Calibri"/>
              </a:rPr>
              <a:t>foreach</a:t>
            </a:r>
            <a:r>
              <a:rPr lang="en-US" sz="1600" dirty="0">
                <a:latin typeface="Courier New"/>
                <a:ea typeface="Calibri"/>
              </a:rPr>
              <a:t> (&lt;</a:t>
            </a:r>
            <a:r>
              <a:rPr lang="en-US" sz="1600" dirty="0" err="1">
                <a:latin typeface="Courier New"/>
                <a:ea typeface="Calibri"/>
              </a:rPr>
              <a:t>datatype</a:t>
            </a:r>
            <a:r>
              <a:rPr lang="en-US" sz="1600" dirty="0">
                <a:latin typeface="Courier New"/>
                <a:ea typeface="Calibri"/>
              </a:rPr>
              <a:t>&gt;&lt;identifier&gt; in &lt;list&gt;)</a:t>
            </a:r>
            <a:endParaRPr lang="en-GB" sz="16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{ </a:t>
            </a:r>
            <a:endParaRPr lang="en-GB" sz="1600" dirty="0">
              <a:ea typeface="Calibri"/>
            </a:endParaRPr>
          </a:p>
          <a:p>
            <a:pPr indent="400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600" dirty="0">
                <a:latin typeface="Courier New"/>
                <a:ea typeface="Calibri"/>
              </a:rPr>
              <a:t>// one or more statements;</a:t>
            </a:r>
            <a:endParaRPr lang="en-GB" sz="16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600" dirty="0">
                <a:latin typeface="Courier New"/>
                <a:ea typeface="Calibri"/>
                <a:cs typeface="Times New Roman"/>
              </a:rPr>
              <a:t>}</a:t>
            </a:r>
            <a:endParaRPr lang="en-GB" sz="16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94216" name="Text Box 4"/>
          <p:cNvSpPr txBox="1">
            <a:spLocks noChangeArrowheads="1"/>
          </p:cNvSpPr>
          <p:nvPr/>
        </p:nvSpPr>
        <p:spPr bwMode="auto">
          <a:xfrm>
            <a:off x="1752600" y="28956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z="3600" dirty="0" smtClean="0">
                <a:latin typeface="Calibri" panose="020F0502020204030204" pitchFamily="34" charset="0"/>
              </a:rPr>
              <a:t>Declaring Loop Control Variables in the Loop Definition 2-3</a:t>
            </a:r>
            <a:endParaRPr lang="en-IN" altLang="en-US" sz="3600" dirty="0" smtClean="0">
              <a:latin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6258" name="Slide Number Placeholder 3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ourier New" panose="02070309020205020404" pitchFamily="49" charset="0"/>
              </a:defRPr>
            </a:lvl9pPr>
          </a:lstStyle>
          <a:p>
            <a:fld id="{74B2B48B-B616-4688-BF3A-C550EA7623CF}" type="slidenum">
              <a:rPr lang="en-US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/>
              <a:t>46</a:t>
            </a:fld>
            <a:endParaRPr lang="en-US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6260" name="Content Placeholder 2"/>
          <p:cNvSpPr txBox="1">
            <a:spLocks/>
          </p:cNvSpPr>
          <p:nvPr/>
        </p:nvSpPr>
        <p:spPr bwMode="auto">
          <a:xfrm>
            <a:off x="1752600" y="758825"/>
            <a:ext cx="8701088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>
                <a:latin typeface="Calibri" panose="020F0502020204030204" pitchFamily="34" charset="0"/>
              </a:rPr>
              <a:t>The following figure displays the employee names using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foreach </a:t>
            </a:r>
            <a:r>
              <a:rPr lang="en-US" altLang="en-US" sz="1800">
                <a:latin typeface="Calibri" panose="020F0502020204030204" pitchFamily="34" charset="0"/>
              </a:rPr>
              <a:t>loop: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r>
              <a:rPr lang="en-US" altLang="en-US" sz="1800">
                <a:latin typeface="Calibri" panose="020F0502020204030204" pitchFamily="34" charset="0"/>
              </a:rPr>
              <a:t>In the code: </a:t>
            </a:r>
          </a:p>
          <a:p>
            <a:pPr lvl="1"/>
            <a:r>
              <a:rPr lang="en-US" altLang="en-US" sz="1600">
                <a:latin typeface="Calibri" panose="020F0502020204030204" pitchFamily="34" charset="0"/>
              </a:rPr>
              <a:t>The list of employee names is declared in an array of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sz="1600">
                <a:latin typeface="Calibri" panose="020F0502020204030204" pitchFamily="34" charset="0"/>
              </a:rPr>
              <a:t>variables called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employeeNames</a:t>
            </a:r>
            <a:r>
              <a:rPr lang="en-US" altLang="en-US" sz="1600">
                <a:latin typeface="Calibri" panose="020F0502020204030204" pitchFamily="34" charset="0"/>
              </a:rPr>
              <a:t>.</a:t>
            </a:r>
          </a:p>
          <a:p>
            <a:pPr lvl="1"/>
            <a:r>
              <a:rPr lang="en-US" altLang="en-US" sz="1600">
                <a:latin typeface="Calibri" panose="020F0502020204030204" pitchFamily="34" charset="0"/>
              </a:rPr>
              <a:t>In the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altLang="en-US" sz="1600">
                <a:latin typeface="Calibri" panose="020F0502020204030204" pitchFamily="34" charset="0"/>
              </a:rPr>
              <a:t> statement, the data type is declared as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1600">
                <a:latin typeface="Calibri" panose="020F0502020204030204" pitchFamily="34" charset="0"/>
              </a:rPr>
              <a:t> and the identifier is specified as names.</a:t>
            </a:r>
          </a:p>
          <a:p>
            <a:pPr lvl="1"/>
            <a:r>
              <a:rPr lang="en-US" altLang="en-US" sz="1600">
                <a:latin typeface="Calibri" panose="020F0502020204030204" pitchFamily="34" charset="0"/>
              </a:rPr>
              <a:t>This variable refers to all values from the </a:t>
            </a: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employeeNames</a:t>
            </a:r>
            <a:r>
              <a:rPr lang="en-US" altLang="en-US" sz="1600">
                <a:latin typeface="Calibri" panose="020F0502020204030204" pitchFamily="34" charset="0"/>
              </a:rPr>
              <a:t> array. </a:t>
            </a:r>
          </a:p>
          <a:p>
            <a:pPr lvl="1"/>
            <a:r>
              <a:rPr lang="en-US" altLang="en-US" sz="1600">
                <a:latin typeface="Calibri" panose="020F0502020204030204" pitchFamily="34" charset="0"/>
              </a:rPr>
              <a:t>The </a:t>
            </a: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altLang="en-US" sz="1600">
                <a:latin typeface="Calibri" panose="020F0502020204030204" pitchFamily="34" charset="0"/>
              </a:rPr>
              <a:t> loop displays names of the employees in the order in which they are stored.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     Employee Names</a:t>
            </a:r>
            <a:endParaRPr lang="en-GB" alt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     Maria</a:t>
            </a:r>
            <a:endParaRPr lang="en-GB" alt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     Wilson</a:t>
            </a:r>
            <a:endParaRPr lang="en-GB" alt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           Elton</a:t>
            </a:r>
            <a:endParaRPr lang="en-GB" alt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            Garry</a:t>
            </a:r>
            <a:endParaRPr lang="en-GB" altLang="en-US" sz="16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GB" altLang="en-US" sz="2400">
              <a:latin typeface="Calibri" panose="020F050202020403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81200" y="1616076"/>
            <a:ext cx="7848600" cy="10509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string[] </a:t>
            </a:r>
            <a:r>
              <a:rPr lang="en-US" sz="1100" dirty="0" err="1">
                <a:latin typeface="Courier New"/>
                <a:ea typeface="Calibri"/>
              </a:rPr>
              <a:t>employeeNames</a:t>
            </a:r>
            <a:r>
              <a:rPr lang="en-US" sz="1100" dirty="0">
                <a:latin typeface="Courier New"/>
                <a:ea typeface="Calibri"/>
              </a:rPr>
              <a:t> = { “Maria”, “Wilson”, “Elton”, “Garry” };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(“Employee Names”); 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foreach</a:t>
            </a:r>
            <a:r>
              <a:rPr lang="en-US" sz="1100" dirty="0">
                <a:latin typeface="Courier New"/>
                <a:ea typeface="Calibri"/>
              </a:rPr>
              <a:t> (string names in </a:t>
            </a:r>
            <a:r>
              <a:rPr lang="en-US" sz="1100" dirty="0" err="1">
                <a:latin typeface="Courier New"/>
                <a:ea typeface="Calibri"/>
              </a:rPr>
              <a:t>employeeNames</a:t>
            </a:r>
            <a:r>
              <a:rPr lang="en-US" sz="1100" dirty="0">
                <a:latin typeface="Courier New"/>
                <a:ea typeface="Calibri"/>
              </a:rPr>
              <a:t>)</a:t>
            </a:r>
            <a:endParaRPr lang="en-GB" sz="11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>
                <a:latin typeface="Courier New"/>
                <a:ea typeface="Calibri"/>
              </a:rPr>
              <a:t>{ </a:t>
            </a:r>
            <a:endParaRPr lang="en-GB" sz="1100" dirty="0">
              <a:ea typeface="Calibri"/>
            </a:endParaRPr>
          </a:p>
          <a:p>
            <a:pPr indent="2286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100" dirty="0" err="1">
                <a:latin typeface="Courier New"/>
                <a:ea typeface="Calibri"/>
              </a:rPr>
              <a:t>Console.WriteLine</a:t>
            </a:r>
            <a:r>
              <a:rPr lang="en-US" sz="1100" dirty="0">
                <a:latin typeface="Courier New"/>
                <a:ea typeface="Calibri"/>
              </a:rPr>
              <a:t>(“{0} “, names);</a:t>
            </a:r>
            <a:endParaRPr lang="en-GB" sz="11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100" dirty="0">
                <a:latin typeface="Courier New"/>
                <a:ea typeface="Calibri"/>
                <a:cs typeface="Times New Roman"/>
              </a:rPr>
              <a:t>}</a:t>
            </a:r>
            <a:endParaRPr lang="en-GB" sz="11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96262" name="Text Box 4"/>
          <p:cNvSpPr txBox="1">
            <a:spLocks noChangeArrowheads="1"/>
          </p:cNvSpPr>
          <p:nvPr/>
        </p:nvSpPr>
        <p:spPr bwMode="auto">
          <a:xfrm>
            <a:off x="1828800" y="112712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96263" name="Text Box 4"/>
          <p:cNvSpPr txBox="1">
            <a:spLocks noChangeArrowheads="1"/>
          </p:cNvSpPr>
          <p:nvPr/>
        </p:nvSpPr>
        <p:spPr bwMode="auto">
          <a:xfrm>
            <a:off x="1828800" y="5334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96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z="3600" dirty="0" smtClean="0">
                <a:latin typeface="Calibri" panose="020F0502020204030204" pitchFamily="34" charset="0"/>
              </a:rPr>
              <a:t>Declaring Loop Control Variables in the Loop Definition 3-3</a:t>
            </a:r>
            <a:endParaRPr lang="en-IN" altLang="en-US" sz="3600" dirty="0" smtClean="0">
              <a:latin typeface="Arial" panose="020B0604020202020204" pitchFamily="34" charset="0"/>
            </a:endParaRPr>
          </a:p>
        </p:txBody>
      </p:sp>
      <p:sp>
        <p:nvSpPr>
          <p:cNvPr id="97289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304800" y="987733"/>
            <a:ext cx="8383996" cy="460032"/>
          </a:xfrm>
        </p:spPr>
        <p:txBody>
          <a:bodyPr wrap="none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en-US" sz="2400" dirty="0">
                <a:latin typeface="Calibri" panose="020F0502020204030204" pitchFamily="34" charset="0"/>
              </a:rPr>
              <a:t>The following figure depicts the working of the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loop:</a:t>
            </a:r>
          </a:p>
        </p:txBody>
      </p:sp>
      <p:sp>
        <p:nvSpPr>
          <p:cNvPr id="9728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738DF15-4906-4B69-A752-5410ECCAF8BA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6"/>
            <a:ext cx="8229600" cy="56419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</p:txBody>
      </p:sp>
      <p:pic>
        <p:nvPicPr>
          <p:cNvPr id="97288" name="Picture 7" descr="Capture4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54612"/>
            <a:ext cx="66198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7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Jump Statements in C#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9933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Jump statements are used to transfer control from one point in a program to another. 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There will be situations where you need to exit out of a loop prematurely and continue with the program.</a:t>
            </a:r>
            <a:endParaRPr lang="en-US" altLang="en-US" sz="2400">
              <a:latin typeface="Calibri" panose="020F0502020204030204" pitchFamily="34" charset="0"/>
            </a:endParaRPr>
          </a:p>
          <a:p>
            <a:r>
              <a:rPr lang="en-US" altLang="en-US" sz="2400">
                <a:latin typeface="Calibri" panose="020F0502020204030204" pitchFamily="34" charset="0"/>
              </a:rPr>
              <a:t>In such cases, jump statements are used. Jump statement unconditionally transfer control of a program to a different location.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The location to which a jump statement transfers control is called the target of the jump statement.</a:t>
            </a:r>
          </a:p>
          <a:p>
            <a:r>
              <a:rPr lang="en-GB" altLang="en-US" sz="2400">
                <a:latin typeface="Calibri" panose="020F0502020204030204" pitchFamily="34" charset="0"/>
              </a:rPr>
              <a:t>C# supports four types of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GB" altLang="en-US" sz="2400">
                <a:latin typeface="Calibri" panose="020F0502020204030204" pitchFamily="34" charset="0"/>
              </a:rPr>
              <a:t> statements. These are as follows: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break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continue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goto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return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9933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D9DAA5-E806-45AD-BD57-C75C72474BA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sz="1800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smtClean="0">
                <a:latin typeface="Calibri" panose="020F0502020204030204" pitchFamily="34" charset="0"/>
              </a:rPr>
              <a:t> Statement 1-2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983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 </a:t>
            </a:r>
            <a:r>
              <a:rPr lang="en-GB" sz="2000" dirty="0">
                <a:latin typeface="Calibri" panose="020F0502020204030204" pitchFamily="34" charset="0"/>
              </a:rPr>
              <a:t>statement is used in the selection and loop constructs. </a:t>
            </a:r>
          </a:p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It is most widely used in 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switch...case</a:t>
            </a:r>
            <a:r>
              <a:rPr lang="en-GB" sz="2000" dirty="0">
                <a:latin typeface="Calibri 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alibri" panose="020F0502020204030204" pitchFamily="34" charset="0"/>
              </a:rPr>
              <a:t>construct and in 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2000" dirty="0">
                <a:latin typeface="Calibri" panose="020F0502020204030204" pitchFamily="34" charset="0"/>
              </a:rPr>
              <a:t> and while loops. </a:t>
            </a:r>
          </a:p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GB" sz="2000" dirty="0">
                <a:latin typeface="Calibri" panose="020F0502020204030204" pitchFamily="34" charset="0"/>
              </a:rPr>
              <a:t> statement is denoted by 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GB" sz="2000" dirty="0">
                <a:latin typeface="Calibri" panose="020F0502020204030204" pitchFamily="34" charset="0"/>
              </a:rPr>
              <a:t> keyword. In 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switch...case</a:t>
            </a:r>
            <a:r>
              <a:rPr lang="en-GB" sz="2000" dirty="0">
                <a:latin typeface="Calibri 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alibri" panose="020F0502020204030204" pitchFamily="34" charset="0"/>
              </a:rPr>
              <a:t>construct, it is used to terminate the execution of the construct. </a:t>
            </a:r>
          </a:p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In loops, it is used to exit the loop without testing the loop condition.</a:t>
            </a:r>
          </a:p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In this case, the control passes to the next statement following the loop. </a:t>
            </a:r>
          </a:p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The following figure depicts the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GB" sz="2000" dirty="0">
                <a:latin typeface="Calibri" panose="020F0502020204030204" pitchFamily="34" charset="0"/>
              </a:rPr>
              <a:t> statement:</a:t>
            </a:r>
          </a:p>
          <a:p>
            <a:pPr marL="0" indent="0">
              <a:buNone/>
              <a:defRPr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defRPr/>
            </a:pPr>
            <a:endParaRPr lang="en-GB" sz="1800" dirty="0">
              <a:latin typeface="Arial" panose="020B0604020202020204" pitchFamily="34" charset="0"/>
            </a:endParaRPr>
          </a:p>
        </p:txBody>
      </p:sp>
      <p:sp>
        <p:nvSpPr>
          <p:cNvPr id="10138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49712E-ADDA-4B2A-8435-D919715510B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13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962400"/>
            <a:ext cx="5105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7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mtClean="0">
                <a:latin typeface="Calibri" panose="020F0502020204030204" pitchFamily="34" charset="0"/>
              </a:rPr>
              <a:t> Statement 2-3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sz="2000" dirty="0">
                <a:latin typeface="Calibri" pitchFamily="34" charset="0"/>
                <a:ea typeface="+mj-ea"/>
                <a:cs typeface="+mj-cs"/>
              </a:rPr>
              <a:t>The following figure displays an example of the </a:t>
            </a:r>
            <a:r>
              <a:rPr lang="en-GB" sz="2000" dirty="0">
                <a:latin typeface="Courier New" pitchFamily="49" charset="0"/>
                <a:ea typeface="+mj-ea"/>
                <a:cs typeface="Courier New" pitchFamily="49" charset="0"/>
              </a:rPr>
              <a:t>if</a:t>
            </a:r>
            <a:r>
              <a:rPr lang="en-GB" sz="2000" dirty="0">
                <a:latin typeface="Calibri" pitchFamily="34" charset="0"/>
                <a:ea typeface="+mj-ea"/>
                <a:cs typeface="+mj-cs"/>
              </a:rPr>
              <a:t> construct: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2295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452BE75-880F-4927-899F-52B6AD23C90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2296" name="Picture 7" descr="Capture4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 b="4593"/>
          <a:stretch>
            <a:fillRect/>
          </a:stretch>
        </p:blipFill>
        <p:spPr bwMode="auto">
          <a:xfrm>
            <a:off x="4191000" y="1201738"/>
            <a:ext cx="4044950" cy="49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smtClean="0">
                <a:latin typeface="Calibri" panose="020F0502020204030204" pitchFamily="34" charset="0"/>
              </a:rPr>
              <a:t> Statement 2-2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0035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800" dirty="0">
                <a:latin typeface="Calibri" panose="020F0502020204030204" pitchFamily="34" charset="0"/>
              </a:rPr>
              <a:t>The following figure displays a prime number using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1800" dirty="0">
                <a:latin typeface="Calibri" panose="020F0502020204030204" pitchFamily="34" charset="0"/>
              </a:rPr>
              <a:t> loop and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800" dirty="0">
                <a:latin typeface="Calibri" panose="020F0502020204030204" pitchFamily="34" charset="0"/>
              </a:rPr>
              <a:t> statement:</a:t>
            </a: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GB" sz="1800" dirty="0" smtClean="0">
                <a:latin typeface="Calibri" panose="020F0502020204030204" pitchFamily="34" charset="0"/>
              </a:rPr>
              <a:t>In </a:t>
            </a:r>
            <a:r>
              <a:rPr lang="en-GB" sz="1800" dirty="0">
                <a:latin typeface="Calibri" panose="020F0502020204030204" pitchFamily="34" charset="0"/>
              </a:rPr>
              <a:t>the code:</a:t>
            </a:r>
          </a:p>
          <a:p>
            <a:pPr lvl="1">
              <a:defRPr/>
            </a:pPr>
            <a:r>
              <a:rPr lang="en-GB" sz="1500" dirty="0">
                <a:latin typeface="Calibri" panose="020F0502020204030204" pitchFamily="34" charset="0"/>
              </a:rPr>
              <a:t>The</a:t>
            </a:r>
            <a:r>
              <a:rPr lang="en-GB" sz="1500" b="1" dirty="0">
                <a:latin typeface="Calibri" panose="020F0502020204030204" pitchFamily="34" charset="0"/>
              </a:rPr>
              <a:t> </a:t>
            </a:r>
            <a:r>
              <a:rPr lang="en-GB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numOne</a:t>
            </a:r>
            <a:r>
              <a:rPr lang="en-GB" sz="1500" b="1" dirty="0">
                <a:latin typeface="Calibri" panose="020F0502020204030204" pitchFamily="34" charset="0"/>
              </a:rPr>
              <a:t> </a:t>
            </a:r>
            <a:r>
              <a:rPr lang="en-GB" sz="1500" dirty="0">
                <a:latin typeface="Calibri" panose="020F0502020204030204" pitchFamily="34" charset="0"/>
              </a:rPr>
              <a:t>and </a:t>
            </a:r>
            <a:r>
              <a:rPr lang="en-GB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numTwo</a:t>
            </a:r>
            <a:r>
              <a:rPr lang="en-GB" sz="1500" b="1" dirty="0">
                <a:latin typeface="Calibri" panose="020F0502020204030204" pitchFamily="34" charset="0"/>
              </a:rPr>
              <a:t> </a:t>
            </a:r>
            <a:r>
              <a:rPr lang="en-GB" sz="1500" dirty="0">
                <a:latin typeface="Calibri" panose="020F0502020204030204" pitchFamily="34" charset="0"/>
              </a:rPr>
              <a:t>are declared as integer variables and are initialized to values 17 and 2 respectively. </a:t>
            </a:r>
          </a:p>
          <a:p>
            <a:pPr lvl="1">
              <a:defRPr/>
            </a:pPr>
            <a:r>
              <a:rPr lang="en-GB" sz="1500" dirty="0">
                <a:latin typeface="Calibri" panose="020F0502020204030204" pitchFamily="34" charset="0"/>
              </a:rPr>
              <a:t>In the 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500" dirty="0">
                <a:latin typeface="Calibri" panose="020F0502020204030204" pitchFamily="34" charset="0"/>
              </a:rPr>
              <a:t> statement, if the condition is true, the inner 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1500" dirty="0">
                <a:latin typeface="Calibri" panose="020F0502020204030204" pitchFamily="34" charset="0"/>
              </a:rPr>
              <a:t> condition is checked. If this condition evaluates to true, the program control passes to the 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1500" dirty="0">
                <a:latin typeface="Calibri" panose="020F0502020204030204" pitchFamily="34" charset="0"/>
              </a:rPr>
              <a:t> statement outside the 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500" dirty="0">
                <a:latin typeface="Calibri" panose="020F0502020204030204" pitchFamily="34" charset="0"/>
              </a:rPr>
              <a:t> loop. </a:t>
            </a:r>
          </a:p>
          <a:p>
            <a:pPr lvl="1">
              <a:defRPr/>
            </a:pPr>
            <a:r>
              <a:rPr lang="en-GB" sz="1500" dirty="0">
                <a:latin typeface="Calibri" panose="020F0502020204030204" pitchFamily="34" charset="0"/>
              </a:rPr>
              <a:t>If the condition is false, the value of </a:t>
            </a:r>
            <a:r>
              <a:rPr lang="en-GB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numTwo</a:t>
            </a:r>
            <a:r>
              <a:rPr lang="en-GB" sz="1500" b="1" dirty="0">
                <a:latin typeface="Calibri" panose="020F0502020204030204" pitchFamily="34" charset="0"/>
              </a:rPr>
              <a:t> </a:t>
            </a:r>
            <a:r>
              <a:rPr lang="en-GB" sz="1500" dirty="0">
                <a:latin typeface="Calibri" panose="020F0502020204030204" pitchFamily="34" charset="0"/>
              </a:rPr>
              <a:t>is incremented and the control passes to the </a:t>
            </a:r>
            <a:r>
              <a:rPr lang="en-GB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500" dirty="0">
                <a:latin typeface="Calibri" panose="020F0502020204030204" pitchFamily="34" charset="0"/>
              </a:rPr>
              <a:t> statement again.</a:t>
            </a:r>
            <a:endParaRPr lang="en-US" sz="1500" dirty="0">
              <a:latin typeface="Calibri" panose="020F0502020204030204" pitchFamily="34" charset="0"/>
            </a:endParaRPr>
          </a:p>
          <a:p>
            <a:pPr lvl="2">
              <a:buFont typeface="Wingdings 2" panose="05020102010507070707" pitchFamily="18" charset="2"/>
              <a:buNone/>
              <a:defRPr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0" lvl="2" indent="0">
              <a:buNone/>
              <a:defRPr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Prime Number</a:t>
            </a:r>
          </a:p>
          <a:p>
            <a:pPr lvl="1">
              <a:defRPr/>
            </a:pPr>
            <a:endParaRPr lang="en-GB" sz="16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0343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BC97A9-F3E4-432A-82F0-6654C58DC2E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276600" y="1371600"/>
            <a:ext cx="6705600" cy="23622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numOne</a:t>
            </a:r>
            <a:r>
              <a:rPr lang="en-US" sz="1200" dirty="0">
                <a:latin typeface="Courier New"/>
                <a:ea typeface="Calibri"/>
              </a:rPr>
              <a:t> = 17;</a:t>
            </a:r>
            <a:endParaRPr lang="en-US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 = 2;</a:t>
            </a:r>
            <a:endParaRPr lang="en-US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while(</a:t>
            </a: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 &lt;= numOne-1)</a:t>
            </a:r>
            <a:endParaRPr lang="en-US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sz="12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if(</a:t>
            </a:r>
            <a:r>
              <a:rPr lang="en-US" sz="1200" dirty="0" err="1">
                <a:latin typeface="Courier New"/>
                <a:ea typeface="Calibri"/>
              </a:rPr>
              <a:t>numOne</a:t>
            </a:r>
            <a:r>
              <a:rPr lang="en-US" sz="1200" dirty="0">
                <a:latin typeface="Courier New"/>
                <a:ea typeface="Calibri"/>
              </a:rPr>
              <a:t> % </a:t>
            </a: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 == 0) </a:t>
            </a:r>
            <a:endParaRPr lang="en-US" sz="12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sz="1200" dirty="0">
              <a:ea typeface="Calibri"/>
            </a:endParaRPr>
          </a:p>
          <a:p>
            <a:pPr indent="5715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(“Not a Prime Number”); </a:t>
            </a:r>
            <a:endParaRPr lang="en-US" sz="1200" dirty="0">
              <a:ea typeface="Calibri"/>
            </a:endParaRPr>
          </a:p>
          <a:p>
            <a:pPr indent="5715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break; </a:t>
            </a:r>
            <a:endParaRPr lang="en-US" sz="12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US" sz="12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++;</a:t>
            </a:r>
            <a:endParaRPr lang="en-US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 </a:t>
            </a:r>
            <a:endParaRPr lang="en-US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if(</a:t>
            </a:r>
            <a:r>
              <a:rPr lang="en-US" sz="1200" dirty="0" err="1">
                <a:latin typeface="Courier New"/>
                <a:ea typeface="Calibri"/>
              </a:rPr>
              <a:t>numTwo</a:t>
            </a:r>
            <a:r>
              <a:rPr lang="en-US" sz="1200" dirty="0">
                <a:latin typeface="Courier New"/>
                <a:ea typeface="Calibri"/>
              </a:rPr>
              <a:t> == </a:t>
            </a:r>
            <a:r>
              <a:rPr lang="en-US" sz="1200" dirty="0" err="1">
                <a:latin typeface="Courier New"/>
                <a:ea typeface="Calibri"/>
              </a:rPr>
              <a:t>numOne</a:t>
            </a:r>
            <a:r>
              <a:rPr lang="en-US" sz="1200" dirty="0">
                <a:latin typeface="Courier New"/>
                <a:ea typeface="Calibri"/>
              </a:rPr>
              <a:t>)</a:t>
            </a:r>
            <a:endParaRPr lang="en-US" sz="12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US" sz="1200" dirty="0">
              <a:ea typeface="Calibri"/>
            </a:endParaRPr>
          </a:p>
          <a:p>
            <a:pPr indent="5715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(“Prime Number”);</a:t>
            </a:r>
            <a:endParaRPr lang="en-US" sz="12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200" dirty="0">
                <a:latin typeface="Courier New"/>
                <a:ea typeface="Calibri"/>
                <a:cs typeface="Times New Roman"/>
              </a:rPr>
              <a:t>}</a:t>
            </a:r>
            <a:endParaRPr lang="en-US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103433" name="Text Box 4"/>
          <p:cNvSpPr txBox="1">
            <a:spLocks noChangeArrowheads="1"/>
          </p:cNvSpPr>
          <p:nvPr/>
        </p:nvSpPr>
        <p:spPr bwMode="auto">
          <a:xfrm>
            <a:off x="1905001" y="1447801"/>
            <a:ext cx="1279525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03434" name="Text Box 4"/>
          <p:cNvSpPr txBox="1">
            <a:spLocks noChangeArrowheads="1"/>
          </p:cNvSpPr>
          <p:nvPr/>
        </p:nvSpPr>
        <p:spPr bwMode="auto">
          <a:xfrm>
            <a:off x="1820863" y="5721827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8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altLang="en-US" smtClean="0">
                <a:latin typeface="Calibri "/>
                <a:cs typeface="Courier New" panose="02070309020205020404" pitchFamily="49" charset="0"/>
              </a:rPr>
              <a:t> </a:t>
            </a:r>
            <a:r>
              <a:rPr lang="en-US" altLang="en-US" smtClean="0">
                <a:latin typeface="Calibri" panose="020F0502020204030204" pitchFamily="34" charset="0"/>
              </a:rPr>
              <a:t>Statement 1-2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5479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GB" altLang="en-US" sz="2000">
                <a:latin typeface="Calibri" panose="020F0502020204030204" pitchFamily="34" charset="0"/>
              </a:rPr>
              <a:t> statement is most widely used in the loop constructs and is denoted by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GB" altLang="en-US" sz="2000">
                <a:latin typeface="Calibri" panose="020F0502020204030204" pitchFamily="34" charset="0"/>
              </a:rPr>
              <a:t> keyword. </a:t>
            </a:r>
          </a:p>
          <a:p>
            <a:r>
              <a:rPr lang="en-GB" altLang="en-US" sz="2000">
                <a:latin typeface="Calibri" panose="020F0502020204030204" pitchFamily="34" charset="0"/>
              </a:rPr>
              <a:t>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GB" altLang="en-US" sz="2000">
                <a:latin typeface="Calibri" panose="020F0502020204030204" pitchFamily="34" charset="0"/>
              </a:rPr>
              <a:t> statement is used to end the current iteration of the loop and transfer the program control back to the beginning of the loop. The statements of the loop following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GB" altLang="en-US" sz="2000">
                <a:latin typeface="Calibri" panose="020F0502020204030204" pitchFamily="34" charset="0"/>
              </a:rPr>
              <a:t> statement are ignored in the current iteration.</a:t>
            </a:r>
            <a:endParaRPr lang="en-US" altLang="en-US" sz="2000">
              <a:latin typeface="Calibri" panose="020F0502020204030204" pitchFamily="34" charset="0"/>
            </a:endParaRPr>
          </a:p>
          <a:p>
            <a:r>
              <a:rPr lang="en-GB" altLang="en-US" sz="2000">
                <a:latin typeface="Calibri" panose="020F0502020204030204" pitchFamily="34" charset="0"/>
              </a:rPr>
              <a:t>The following figure displays the working of the </a:t>
            </a: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GB" altLang="en-US" sz="2000">
                <a:latin typeface="Calibri" panose="020F0502020204030204" pitchFamily="34" charset="0"/>
              </a:rPr>
              <a:t> statement:</a:t>
            </a:r>
            <a:endParaRPr lang="en-US" altLang="en-US" sz="1600">
              <a:latin typeface="Calibri" panose="020F0502020204030204" pitchFamily="34" charset="0"/>
            </a:endParaRPr>
          </a:p>
        </p:txBody>
      </p:sp>
      <p:sp>
        <p:nvSpPr>
          <p:cNvPr id="10547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C03428-49E4-4508-8011-EBEFEB560A9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548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200400"/>
            <a:ext cx="50673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3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altLang="en-US" smtClean="0">
                <a:latin typeface="Calibri "/>
                <a:cs typeface="Courier New" panose="02070309020205020404" pitchFamily="49" charset="0"/>
              </a:rPr>
              <a:t> </a:t>
            </a:r>
            <a:r>
              <a:rPr lang="en-US" altLang="en-US" smtClean="0">
                <a:latin typeface="Calibri" panose="020F0502020204030204" pitchFamily="34" charset="0"/>
              </a:rPr>
              <a:t>Statement 2-2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0445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800" dirty="0">
                <a:latin typeface="Calibri" panose="020F0502020204030204" pitchFamily="34" charset="0"/>
              </a:rPr>
              <a:t>The following code </a:t>
            </a:r>
            <a:r>
              <a:rPr lang="en-US" sz="1800" dirty="0">
                <a:latin typeface="Calibri" panose="020F0502020204030204" pitchFamily="34" charset="0"/>
              </a:rPr>
              <a:t>displays the even numbers in the range of 1 to 10 using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00" dirty="0">
                <a:latin typeface="Calibri" panose="020F0502020204030204" pitchFamily="34" charset="0"/>
              </a:rPr>
              <a:t> loop and the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US" sz="1800" dirty="0">
                <a:latin typeface="Calibri" panose="020F0502020204030204" pitchFamily="34" charset="0"/>
              </a:rPr>
              <a:t> statement:</a:t>
            </a:r>
          </a:p>
          <a:p>
            <a:pPr>
              <a:defRPr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US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endParaRPr lang="en-GB" sz="1800" dirty="0"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GB" sz="2000" dirty="0">
                <a:latin typeface="Calibri" panose="020F0502020204030204" pitchFamily="34" charset="0"/>
              </a:rPr>
              <a:t>In the code:</a:t>
            </a:r>
          </a:p>
          <a:p>
            <a:pPr lvl="1">
              <a:defRPr/>
            </a:pP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b="1" dirty="0">
                <a:latin typeface="Calibri 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alibri" panose="020F0502020204030204" pitchFamily="34" charset="0"/>
              </a:rPr>
              <a:t>is declared as an integer and is initialized to value 1 in the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GB" sz="1600" dirty="0">
                <a:latin typeface="Calibri" panose="020F0502020204030204" pitchFamily="34" charset="0"/>
              </a:rPr>
              <a:t> loop definition. </a:t>
            </a:r>
          </a:p>
          <a:p>
            <a:pPr lvl="1">
              <a:defRPr/>
            </a:pPr>
            <a:r>
              <a:rPr lang="en-GB" sz="1600" dirty="0">
                <a:latin typeface="Calibri" panose="020F0502020204030204" pitchFamily="34" charset="0"/>
              </a:rPr>
              <a:t>In the body of the loop, the value of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latin typeface="Calibri" panose="020F0502020204030204" pitchFamily="34" charset="0"/>
              </a:rPr>
              <a:t>is divided by 2 and the remainder is checked to see if it is equal to 0.</a:t>
            </a:r>
          </a:p>
          <a:p>
            <a:pPr lvl="1">
              <a:defRPr/>
            </a:pPr>
            <a:r>
              <a:rPr lang="en-GB" sz="1600" dirty="0">
                <a:latin typeface="Calibri" panose="020F0502020204030204" pitchFamily="34" charset="0"/>
              </a:rPr>
              <a:t>If the remainder is zero, the value of </a:t>
            </a:r>
            <a:r>
              <a:rPr lang="en-GB" sz="1600" b="1" dirty="0" err="1">
                <a:latin typeface="Calibri" panose="020F0502020204030204" pitchFamily="34" charset="0"/>
              </a:rPr>
              <a:t>i</a:t>
            </a:r>
            <a:r>
              <a:rPr lang="en-GB" sz="1600" dirty="0">
                <a:latin typeface="Calibri" panose="020F0502020204030204" pitchFamily="34" charset="0"/>
              </a:rPr>
              <a:t> is displayed as the value is an even number. </a:t>
            </a:r>
          </a:p>
          <a:p>
            <a:pPr lvl="1">
              <a:defRPr/>
            </a:pPr>
            <a:r>
              <a:rPr lang="en-GB" sz="1600" dirty="0">
                <a:latin typeface="Calibri" panose="020F0502020204030204" pitchFamily="34" charset="0"/>
              </a:rPr>
              <a:t>If the remainder is not equal to 0, the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en-GB" sz="1600" dirty="0">
                <a:latin typeface="Calibri" panose="020F0502020204030204" pitchFamily="34" charset="0"/>
              </a:rPr>
              <a:t> statement is executed and the program control is transferred to the beginning of the 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dirty="0">
                <a:latin typeface="Calibri" panose="020F0502020204030204" pitchFamily="34" charset="0"/>
              </a:rPr>
              <a:t>loop.</a:t>
            </a:r>
          </a:p>
          <a:p>
            <a:pPr marL="1828800" lvl="1" indent="0">
              <a:buNone/>
              <a:defRPr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28800" lvl="1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Even numbers in the range of 1-10.</a:t>
            </a:r>
          </a:p>
          <a:p>
            <a:pPr marL="1828800" lvl="1" indent="0">
              <a:buNone/>
              <a:defRPr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2 4 6 8 10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defRPr/>
            </a:pPr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10752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B77FDA-C408-4DBF-B844-94928D8D7F1C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124200" y="1539876"/>
            <a:ext cx="6705600" cy="1431925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(“Even numbers in the range of 1-10”);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for (</a:t>
            </a:r>
            <a:r>
              <a:rPr lang="en-US" sz="1000" dirty="0" err="1">
                <a:latin typeface="Courier New"/>
                <a:ea typeface="Calibri"/>
              </a:rPr>
              <a:t>int</a:t>
            </a:r>
            <a:r>
              <a:rPr lang="en-US" sz="1000" dirty="0">
                <a:latin typeface="Courier New"/>
                <a:ea typeface="Calibri"/>
              </a:rPr>
              <a:t> 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=1; 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&lt;=10; 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++)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714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 % 2 != 0) </a:t>
            </a:r>
            <a:endParaRPr lang="en-GB" sz="1000" dirty="0">
              <a:ea typeface="Calibri"/>
            </a:endParaRPr>
          </a:p>
          <a:p>
            <a:pPr indent="1714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5715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continue; </a:t>
            </a:r>
            <a:endParaRPr lang="en-GB" sz="1000" dirty="0">
              <a:ea typeface="Calibri"/>
            </a:endParaRPr>
          </a:p>
          <a:p>
            <a:pPr indent="1714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</a:t>
            </a:r>
            <a:r>
              <a:rPr lang="en-US" sz="1000" dirty="0">
                <a:latin typeface="Courier New"/>
                <a:ea typeface="Calibri"/>
              </a:rPr>
              <a:t>(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 + “ “);</a:t>
            </a:r>
            <a:endParaRPr lang="en-GB" sz="10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107529" name="Text Box 4"/>
          <p:cNvSpPr txBox="1">
            <a:spLocks noChangeArrowheads="1"/>
          </p:cNvSpPr>
          <p:nvPr/>
        </p:nvSpPr>
        <p:spPr bwMode="auto">
          <a:xfrm>
            <a:off x="1768476" y="1524001"/>
            <a:ext cx="1279525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07530" name="Text Box 4"/>
          <p:cNvSpPr txBox="1">
            <a:spLocks noChangeArrowheads="1"/>
          </p:cNvSpPr>
          <p:nvPr/>
        </p:nvSpPr>
        <p:spPr bwMode="auto">
          <a:xfrm>
            <a:off x="1905000" y="5715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mtClean="0">
                <a:latin typeface="Calibri" panose="020F0502020204030204" pitchFamily="34" charset="0"/>
              </a:rPr>
              <a:t> Statement 1-4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0957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600" dirty="0">
                <a:latin typeface="Calibri" panose="020F0502020204030204" pitchFamily="34" charset="0"/>
              </a:rPr>
              <a:t>The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z="1600" dirty="0">
                <a:latin typeface="Calibri 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</a:rPr>
              <a:t>statement allows you to directly execute a labeled statement or a labeled block of statements. </a:t>
            </a:r>
          </a:p>
          <a:p>
            <a:r>
              <a:rPr lang="en-US" altLang="en-US" sz="1600" dirty="0">
                <a:latin typeface="Calibri" panose="020F0502020204030204" pitchFamily="34" charset="0"/>
              </a:rPr>
              <a:t>A labeled block or a labeled statement starts with a label. A label is an identifier ending with a colon. </a:t>
            </a:r>
          </a:p>
          <a:p>
            <a:r>
              <a:rPr lang="en-US" altLang="en-US" sz="1600" dirty="0">
                <a:latin typeface="Calibri" panose="020F0502020204030204" pitchFamily="34" charset="0"/>
              </a:rPr>
              <a:t>A single labeled block can be referred by more than one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z="1600" dirty="0">
                <a:latin typeface="Calibri" panose="020F0502020204030204" pitchFamily="34" charset="0"/>
              </a:rPr>
              <a:t> statements.</a:t>
            </a:r>
          </a:p>
          <a:p>
            <a:r>
              <a:rPr lang="en-GB" altLang="en-US" sz="1600" dirty="0">
                <a:latin typeface="Calibri" panose="020F0502020204030204" pitchFamily="34" charset="0"/>
              </a:rPr>
              <a:t>The </a:t>
            </a:r>
            <a:r>
              <a:rPr lang="en-GB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GB" altLang="en-US" sz="1600" dirty="0">
                <a:latin typeface="Calibri" panose="020F0502020204030204" pitchFamily="34" charset="0"/>
              </a:rPr>
              <a:t> statement is denoted by the </a:t>
            </a:r>
            <a:r>
              <a:rPr lang="en-GB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GB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1600" dirty="0">
                <a:latin typeface="Calibri" panose="020F0502020204030204" pitchFamily="34" charset="0"/>
              </a:rPr>
              <a:t>keyword.</a:t>
            </a:r>
          </a:p>
          <a:p>
            <a:r>
              <a:rPr lang="en-GB" altLang="en-US" sz="1600" dirty="0">
                <a:latin typeface="Calibri" panose="020F0502020204030204" pitchFamily="34" charset="0"/>
              </a:rPr>
              <a:t>The following code displays the </a:t>
            </a:r>
            <a:r>
              <a:rPr lang="en-GB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GB" altLang="en-US" sz="1600" dirty="0">
                <a:latin typeface="Calibri" panose="020F0502020204030204" pitchFamily="34" charset="0"/>
              </a:rPr>
              <a:t> statement:</a:t>
            </a: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r>
              <a:rPr lang="en-US" altLang="en-US" sz="1800" dirty="0" smtClean="0">
                <a:latin typeface="Calibri" panose="020F0502020204030204" pitchFamily="34" charset="0"/>
              </a:rPr>
              <a:t>The </a:t>
            </a:r>
            <a:r>
              <a:rPr lang="en-US" altLang="en-US" sz="1800" dirty="0">
                <a:latin typeface="Calibri" panose="020F0502020204030204" pitchFamily="34" charset="0"/>
              </a:rPr>
              <a:t>following figure displays the output “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r>
              <a:rPr lang="en-US" altLang="en-US" sz="1800" dirty="0">
                <a:latin typeface="Calibri" panose="020F0502020204030204" pitchFamily="34" charset="0"/>
              </a:rPr>
              <a:t>” five times using the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z="1800" dirty="0">
                <a:latin typeface="Calibri" panose="020F0502020204030204" pitchFamily="34" charset="0"/>
              </a:rPr>
              <a:t> statement:</a:t>
            </a: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GB" altLang="en-US" sz="1800" b="1" dirty="0">
                <a:latin typeface="Arial" panose="020B0604020202020204" pitchFamily="34" charset="0"/>
              </a:rPr>
              <a:t/>
            </a:r>
            <a:br>
              <a:rPr lang="en-GB" altLang="en-US" sz="1800" b="1" dirty="0">
                <a:latin typeface="Arial" panose="020B0604020202020204" pitchFamily="34" charset="0"/>
              </a:rPr>
            </a:br>
            <a:r>
              <a:rPr lang="en-US" altLang="en-US" sz="1800" b="1" dirty="0">
                <a:latin typeface="Arial" panose="020B0604020202020204" pitchFamily="34" charset="0"/>
              </a:rPr>
              <a:t> </a:t>
            </a:r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endParaRPr lang="en-GB" altLang="en-US" sz="1800" dirty="0">
              <a:latin typeface="Arial" panose="020B0604020202020204" pitchFamily="34" charset="0"/>
            </a:endParaRPr>
          </a:p>
        </p:txBody>
      </p:sp>
      <p:sp>
        <p:nvSpPr>
          <p:cNvPr id="10957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22908C-2F70-4F70-96F2-A9E09C3DF289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957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996758"/>
            <a:ext cx="487680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133600" y="5118667"/>
            <a:ext cx="7391400" cy="1143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int</a:t>
            </a:r>
            <a:r>
              <a:rPr lang="en-US" sz="1000" dirty="0">
                <a:latin typeface="Courier New"/>
                <a:ea typeface="Calibri"/>
              </a:rPr>
              <a:t> 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 = 0;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display: 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(“Hello World”); 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++; 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</a:t>
            </a:r>
            <a:r>
              <a:rPr lang="en-US" sz="1000" dirty="0" err="1">
                <a:latin typeface="Courier New"/>
                <a:ea typeface="Calibri"/>
              </a:rPr>
              <a:t>i</a:t>
            </a:r>
            <a:r>
              <a:rPr lang="en-US" sz="1000" dirty="0">
                <a:latin typeface="Courier New"/>
                <a:ea typeface="Calibri"/>
              </a:rPr>
              <a:t> &lt; 5) 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3429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goto</a:t>
            </a:r>
            <a:r>
              <a:rPr lang="en-US" sz="1000" dirty="0">
                <a:latin typeface="Courier New"/>
                <a:ea typeface="Calibri"/>
              </a:rPr>
              <a:t> display; </a:t>
            </a:r>
            <a:endParaRPr lang="en-GB" sz="10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109578" name="Text Box 4"/>
          <p:cNvSpPr txBox="1">
            <a:spLocks noChangeArrowheads="1"/>
          </p:cNvSpPr>
          <p:nvPr/>
        </p:nvSpPr>
        <p:spPr bwMode="auto">
          <a:xfrm>
            <a:off x="2133600" y="4637088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mtClean="0">
                <a:latin typeface="Calibri" panose="020F0502020204030204" pitchFamily="34" charset="0"/>
              </a:rPr>
              <a:t> Statement 2-4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11624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000">
                <a:latin typeface="Calibri" panose="020F0502020204030204" pitchFamily="34" charset="0"/>
              </a:rPr>
              <a:t>In the code:</a:t>
            </a:r>
          </a:p>
          <a:p>
            <a:pPr lvl="1">
              <a:lnSpc>
                <a:spcPct val="90000"/>
              </a:lnSpc>
            </a:pP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lang="en-GB" alt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declared as an integer and is initialized to value 0.</a:t>
            </a:r>
          </a:p>
          <a:p>
            <a:pPr lvl="1"/>
            <a:r>
              <a:rPr lang="en-GB" altLang="en-US" sz="2000">
                <a:latin typeface="Calibri" panose="020F0502020204030204" pitchFamily="34" charset="0"/>
              </a:rPr>
              <a:t>The program control transfers to the display label and the message “</a:t>
            </a:r>
            <a:r>
              <a:rPr lang="en-GB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Hello World</a:t>
            </a:r>
            <a:r>
              <a:rPr lang="en-GB" altLang="en-US" sz="2000">
                <a:latin typeface="Calibri" panose="020F0502020204030204" pitchFamily="34" charset="0"/>
              </a:rPr>
              <a:t>” is displayed. </a:t>
            </a:r>
            <a:endParaRPr lang="en-US" altLang="en-US" sz="2000">
              <a:latin typeface="Calibri" panose="020F0502020204030204" pitchFamily="34" charset="0"/>
            </a:endParaRP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Then, the value of </a:t>
            </a:r>
            <a:r>
              <a:rPr lang="en-GB" altLang="en-US" sz="2000" b="1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i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 </a:t>
            </a:r>
            <a:r>
              <a:rPr lang="en-US" altLang="en-US" sz="2000">
                <a:latin typeface="Calibri" panose="020F0502020204030204" pitchFamily="34" charset="0"/>
              </a:rPr>
              <a:t>is incremented by 1 and is checked to see if it is less than 5.</a:t>
            </a:r>
          </a:p>
          <a:p>
            <a:pPr lvl="1"/>
            <a:r>
              <a:rPr lang="en-US" altLang="en-US" sz="2000">
                <a:latin typeface="Calibri" panose="020F0502020204030204" pitchFamily="34" charset="0"/>
              </a:rPr>
              <a:t>If this condition evaluates to true, the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alibri" panose="020F0502020204030204" pitchFamily="34" charset="0"/>
              </a:rPr>
              <a:t>goto</a:t>
            </a:r>
            <a:r>
              <a:rPr lang="en-US" altLang="en-US" sz="2000">
                <a:latin typeface="Calibri" panose="020F0502020204030204" pitchFamily="34" charset="0"/>
              </a:rPr>
              <a:t> statement is executed and the program control is transferred to the display label. If the condition evaluates to false, the program ends.</a:t>
            </a:r>
          </a:p>
          <a:p>
            <a:pPr lvl="1"/>
            <a:endParaRPr lang="en-US" altLang="en-US" sz="200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alibri" panose="020F0502020204030204" pitchFamily="34" charset="0"/>
              </a:rPr>
              <a:t>			</a:t>
            </a: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Hello World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		Hello World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		Hello World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		Hello World</a:t>
            </a:r>
            <a:endParaRPr lang="en-GB" alt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GB" alt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			Hello World</a:t>
            </a:r>
          </a:p>
          <a:p>
            <a:pPr lvl="1">
              <a:lnSpc>
                <a:spcPct val="90000"/>
              </a:lnSpc>
              <a:buFont typeface="Wingdings 2" panose="05020102010507070707" pitchFamily="18" charset="2"/>
              <a:buNone/>
            </a:pPr>
            <a:endParaRPr lang="en-GB" altLang="en-US" sz="20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62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3E77534-86F3-48B0-843C-50D15279CE6E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r>
              <a:rPr lang="en-GB" dirty="0">
                <a:latin typeface="+mn-lt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</p:txBody>
      </p:sp>
      <p:sp>
        <p:nvSpPr>
          <p:cNvPr id="111625" name="Text Box 4"/>
          <p:cNvSpPr txBox="1">
            <a:spLocks noChangeArrowheads="1"/>
          </p:cNvSpPr>
          <p:nvPr/>
        </p:nvSpPr>
        <p:spPr bwMode="auto">
          <a:xfrm>
            <a:off x="3962400" y="4004696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7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mtClean="0">
                <a:latin typeface="Calibri" panose="020F0502020204030204" pitchFamily="34" charset="0"/>
              </a:rPr>
              <a:t> Statement 3-4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13672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Clr>
                <a:srgbClr val="004E4C"/>
              </a:buClr>
              <a:buFont typeface="Wingdings" panose="05000000000000000000" pitchFamily="2" charset="2"/>
              <a:buChar char="u"/>
            </a:pPr>
            <a:r>
              <a:rPr lang="en-GB" altLang="en-US">
                <a:latin typeface="Calibri" panose="020F0502020204030204" pitchFamily="34" charset="0"/>
              </a:rPr>
              <a:t>The following code demonstrates the use of 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GB" altLang="en-US">
                <a:latin typeface="Calibri" panose="020F0502020204030204" pitchFamily="34" charset="0"/>
              </a:rPr>
              <a:t> statement to break out of a nested loop:</a:t>
            </a:r>
            <a:endParaRPr lang="en-US" altLang="en-US">
              <a:latin typeface="Calibri" panose="020F050202020403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GB" altLang="en-US" sz="1800" b="1">
                <a:latin typeface="Arial" panose="020B0604020202020204" pitchFamily="34" charset="0"/>
              </a:rPr>
              <a:t/>
            </a:r>
            <a:br>
              <a:rPr lang="en-GB" altLang="en-US" sz="1800" b="1">
                <a:latin typeface="Arial" panose="020B0604020202020204" pitchFamily="34" charset="0"/>
              </a:rPr>
            </a:br>
            <a:r>
              <a:rPr lang="en-US" altLang="en-US" sz="1800" b="1">
                <a:latin typeface="Arial" panose="020B0604020202020204" pitchFamily="34" charset="0"/>
              </a:rPr>
              <a:t> </a:t>
            </a: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11367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CDE8DE-77E0-49F0-97E2-E4A30BA66441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r>
              <a:rPr lang="en-GB" dirty="0">
                <a:latin typeface="+mn-lt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581400" y="1600200"/>
            <a:ext cx="6324600" cy="41148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using System;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class Factorial</a:t>
            </a:r>
            <a:endParaRPr lang="en-GB" sz="1000" dirty="0">
              <a:ea typeface="Calibri"/>
            </a:endParaRPr>
          </a:p>
          <a:p>
            <a:pPr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400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static void Main(string[] </a:t>
            </a:r>
            <a:r>
              <a:rPr lang="en-US" sz="1000" dirty="0" err="1">
                <a:latin typeface="Courier New"/>
                <a:ea typeface="Calibri"/>
              </a:rPr>
              <a:t>args</a:t>
            </a:r>
            <a:r>
              <a:rPr lang="en-US" sz="1000" dirty="0">
                <a:latin typeface="Courier New"/>
                <a:ea typeface="Calibri"/>
              </a:rPr>
              <a:t>) </a:t>
            </a:r>
            <a:endParaRPr lang="en-GB" sz="1000" dirty="0">
              <a:ea typeface="Calibri"/>
            </a:endParaRPr>
          </a:p>
          <a:p>
            <a:pPr indent="400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6858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byte num = 0; </a:t>
            </a:r>
            <a:endParaRPr lang="en-GB" sz="1000" dirty="0">
              <a:ea typeface="Calibri"/>
            </a:endParaRPr>
          </a:p>
          <a:p>
            <a:pPr indent="6858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while (true) </a:t>
            </a:r>
            <a:endParaRPr lang="en-GB" sz="1000" dirty="0">
              <a:ea typeface="Calibri"/>
            </a:endParaRPr>
          </a:p>
          <a:p>
            <a:pPr indent="6858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byte fact = 1;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</a:t>
            </a:r>
            <a:r>
              <a:rPr lang="en-US" sz="1000" dirty="0">
                <a:latin typeface="Courier New"/>
                <a:ea typeface="Calibri"/>
              </a:rPr>
              <a:t>("Please enter a number less than or equal to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10: "); </a:t>
            </a: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num = </a:t>
            </a:r>
            <a:r>
              <a:rPr lang="en-US" sz="1000" dirty="0" err="1">
                <a:latin typeface="Courier New"/>
                <a:ea typeface="Calibri"/>
              </a:rPr>
              <a:t>Convert.ToByte</a:t>
            </a:r>
            <a:r>
              <a:rPr lang="en-US" sz="1000" dirty="0">
                <a:latin typeface="Courier New"/>
                <a:ea typeface="Calibri"/>
              </a:rPr>
              <a:t>(</a:t>
            </a:r>
            <a:r>
              <a:rPr lang="en-US" sz="1000" dirty="0" err="1">
                <a:latin typeface="Courier New"/>
                <a:ea typeface="Calibri"/>
              </a:rPr>
              <a:t>Console.ReadLine</a:t>
            </a:r>
            <a:r>
              <a:rPr lang="en-US" sz="1000" dirty="0">
                <a:latin typeface="Courier New"/>
                <a:ea typeface="Calibri"/>
              </a:rPr>
              <a:t>());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(num &lt; 0)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goto</a:t>
            </a:r>
            <a:r>
              <a:rPr lang="en-US" sz="1000" dirty="0">
                <a:latin typeface="Courier New"/>
                <a:ea typeface="Calibri"/>
              </a:rPr>
              <a:t> stop;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for (byte j = num; j &gt; 0; j--)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(j &gt;10)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goto</a:t>
            </a:r>
            <a:r>
              <a:rPr lang="en-US" sz="1000" dirty="0">
                <a:latin typeface="Courier New"/>
                <a:ea typeface="Calibri"/>
              </a:rPr>
              <a:t> stop;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fact *= j;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("Factorial of {0} is {1}", num, fact);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stop: </a:t>
            </a:r>
            <a:endParaRPr lang="en-GB" sz="1000" dirty="0">
              <a:ea typeface="Calibri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("Exiting the program"); </a:t>
            </a:r>
            <a:endParaRPr lang="en-GB" sz="1000" dirty="0">
              <a:ea typeface="Calibri"/>
            </a:endParaRPr>
          </a:p>
          <a:p>
            <a:pPr indent="400050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GB" sz="1000" dirty="0">
              <a:ea typeface="Calibri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defRPr/>
            </a:pPr>
            <a:r>
              <a:rPr lang="en-GB" sz="1000" dirty="0">
                <a:latin typeface="Courier New"/>
                <a:ea typeface="Calibri"/>
                <a:cs typeface="Times New Roman"/>
              </a:rPr>
              <a:t>}</a:t>
            </a:r>
            <a:endParaRPr lang="en-GB" sz="1000" dirty="0">
              <a:latin typeface="Calibri"/>
              <a:ea typeface="Calibri"/>
              <a:cs typeface="Times New Roman"/>
            </a:endParaRPr>
          </a:p>
          <a:p>
            <a:pPr indent="1028700">
              <a:lnSpc>
                <a:spcPct val="70000"/>
              </a:lnSpc>
              <a:spcBef>
                <a:spcPts val="200"/>
              </a:spcBef>
              <a:defRPr/>
            </a:pPr>
            <a:endParaRPr lang="en-GB" sz="1000" dirty="0">
              <a:ea typeface="Calibri"/>
            </a:endParaRPr>
          </a:p>
        </p:txBody>
      </p:sp>
      <p:sp>
        <p:nvSpPr>
          <p:cNvPr id="113674" name="Text Box 4"/>
          <p:cNvSpPr txBox="1">
            <a:spLocks noChangeArrowheads="1"/>
          </p:cNvSpPr>
          <p:nvPr/>
        </p:nvSpPr>
        <p:spPr bwMode="auto">
          <a:xfrm>
            <a:off x="1981200" y="1600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US" altLang="en-US" smtClean="0">
                <a:latin typeface="Calibri" panose="020F0502020204030204" pitchFamily="34" charset="0"/>
              </a:rPr>
              <a:t> Statement 4-4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15720" name="Conten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>
                <a:latin typeface="Calibri" panose="020F0502020204030204" pitchFamily="34" charset="0"/>
              </a:rPr>
              <a:t>The following figure shows the use of </a:t>
            </a:r>
            <a:r>
              <a:rPr lang="en-GB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goto</a:t>
            </a:r>
            <a:r>
              <a:rPr lang="en-GB" altLang="en-US" sz="2400">
                <a:latin typeface="Calibri" panose="020F0502020204030204" pitchFamily="34" charset="0"/>
              </a:rPr>
              <a:t> statement:</a:t>
            </a: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15718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F3D54B-F148-453F-BBFE-C8DC244D4390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r>
              <a:rPr lang="en-GB" dirty="0">
                <a:latin typeface="+mn-lt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</p:txBody>
      </p:sp>
      <p:pic>
        <p:nvPicPr>
          <p:cNvPr id="115721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828800"/>
            <a:ext cx="544988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smtClean="0">
                <a:latin typeface="Calibri" panose="020F0502020204030204" pitchFamily="34" charset="0"/>
              </a:rPr>
              <a:t> Statement 1-3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17768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anose="05000000000000000000" pitchFamily="2" charset="2"/>
              <a:buChar char="u"/>
            </a:pPr>
            <a:r>
              <a:rPr lang="en-US" altLang="en-US">
                <a:latin typeface="Calibri" panose="020F0502020204030204" pitchFamily="34" charset="0"/>
              </a:rPr>
              <a:t>The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>
                <a:latin typeface="Calibri" panose="020F0502020204030204" pitchFamily="34" charset="0"/>
              </a:rPr>
              <a:t> statement is used to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>
                <a:latin typeface="Calibri" panose="020F0502020204030204" pitchFamily="34" charset="0"/>
              </a:rPr>
              <a:t> a value of an expression or is used to transfer the control to the method from which the currently executing method was invoked. </a:t>
            </a:r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anose="05000000000000000000" pitchFamily="2" charset="2"/>
              <a:buChar char="u"/>
            </a:pPr>
            <a:endParaRPr lang="en-US" altLang="en-US">
              <a:latin typeface="Calibri" panose="020F0502020204030204" pitchFamily="34" charset="0"/>
            </a:endParaRPr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anose="05000000000000000000" pitchFamily="2" charset="2"/>
              <a:buChar char="u"/>
            </a:pPr>
            <a:r>
              <a:rPr lang="en-US" altLang="en-US">
                <a:latin typeface="Calibri" panose="020F0502020204030204" pitchFamily="34" charset="0"/>
              </a:rPr>
              <a:t>The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>
                <a:latin typeface="Calibri" panose="020F0502020204030204" pitchFamily="34" charset="0"/>
              </a:rPr>
              <a:t> statement is denoted by the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>
                <a:latin typeface="Calibri" panose="020F0502020204030204" pitchFamily="34" charset="0"/>
              </a:rPr>
              <a:t> keyword. The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>
                <a:latin typeface="Calibri" panose="020F0502020204030204" pitchFamily="34" charset="0"/>
              </a:rPr>
              <a:t> statement must be the last statement in the method block. </a:t>
            </a:r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anose="05000000000000000000" pitchFamily="2" charset="2"/>
              <a:buChar char="u"/>
            </a:pPr>
            <a:endParaRPr lang="en-US" altLang="en-US">
              <a:latin typeface="Calibri" panose="020F0502020204030204" pitchFamily="34" charset="0"/>
            </a:endParaRPr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anose="05000000000000000000" pitchFamily="2" charset="2"/>
              <a:buChar char="u"/>
            </a:pPr>
            <a:r>
              <a:rPr lang="en-GB" altLang="en-US">
                <a:latin typeface="Calibri" panose="020F0502020204030204" pitchFamily="34" charset="0"/>
              </a:rPr>
              <a:t>The following figure displays the working of the </a:t>
            </a:r>
            <a:r>
              <a:rPr lang="en-GB" altLang="en-US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altLang="en-US">
                <a:latin typeface="Calibri" panose="020F0502020204030204" pitchFamily="34" charset="0"/>
              </a:rPr>
              <a:t> statement:</a:t>
            </a:r>
          </a:p>
          <a:p>
            <a:endParaRPr lang="en-GB" altLang="en-US" sz="2400">
              <a:latin typeface="Calibri" panose="020F050202020403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117766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37E06A-A50D-4408-A13D-ABADB10B545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r>
              <a:rPr lang="en-GB" dirty="0">
                <a:latin typeface="+mn-lt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</p:txBody>
      </p:sp>
      <p:pic>
        <p:nvPicPr>
          <p:cNvPr id="11776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799" y="3197452"/>
            <a:ext cx="6624057" cy="282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9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smtClean="0">
                <a:latin typeface="Calibri" panose="020F0502020204030204" pitchFamily="34" charset="0"/>
              </a:rPr>
              <a:t> Statement 2-3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7988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The following code displays the cube of a number using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dirty="0">
                <a:latin typeface="Calibri" pitchFamily="34" charset="0"/>
              </a:rPr>
              <a:t> statement:</a:t>
            </a: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endParaRPr lang="en-US" sz="2000" dirty="0">
              <a:latin typeface="Calibri" pitchFamily="34" charset="0"/>
            </a:endParaRPr>
          </a:p>
          <a:p>
            <a:pPr>
              <a:defRPr/>
            </a:pPr>
            <a:r>
              <a:rPr lang="en-US" sz="2000" dirty="0">
                <a:latin typeface="Calibri" pitchFamily="34" charset="0"/>
              </a:rPr>
              <a:t>In the code:</a:t>
            </a: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variable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sz="1600" dirty="0">
                <a:latin typeface="Calibri" pitchFamily="34" charset="0"/>
              </a:rPr>
              <a:t> is declared as an integer and is initialized to value 23.</a:t>
            </a: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The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Cube()</a:t>
            </a:r>
            <a:r>
              <a:rPr lang="en-US" sz="1600" dirty="0">
                <a:latin typeface="Calibri" pitchFamily="34" charset="0"/>
              </a:rPr>
              <a:t>method is invoked by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Console.WriteLine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dirty="0">
                <a:latin typeface="Calibri "/>
                <a:cs typeface="Courier New" pitchFamily="49" charset="0"/>
              </a:rPr>
              <a:t> </a:t>
            </a:r>
            <a:r>
              <a:rPr lang="en-US" sz="1600" dirty="0">
                <a:latin typeface="Calibri" pitchFamily="34" charset="0"/>
              </a:rPr>
              <a:t>method.</a:t>
            </a:r>
          </a:p>
          <a:p>
            <a:pPr lvl="1">
              <a:defRPr/>
            </a:pPr>
            <a:r>
              <a:rPr lang="en-US" sz="1600" dirty="0">
                <a:latin typeface="Calibri" pitchFamily="34" charset="0"/>
              </a:rPr>
              <a:t>At this point, the program control passes to the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Cube()</a:t>
            </a:r>
            <a:r>
              <a:rPr lang="en-US" sz="1600" dirty="0">
                <a:latin typeface="Calibri" pitchFamily="34" charset="0"/>
              </a:rPr>
              <a:t>method, which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returns</a:t>
            </a:r>
            <a:r>
              <a:rPr lang="en-US" sz="1600" dirty="0">
                <a:latin typeface="Calibri" pitchFamily="34" charset="0"/>
              </a:rPr>
              <a:t> the cube of the specified value. The return statement returns the calculated cube value back to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Console.WriteLine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dirty="0">
                <a:latin typeface="Calibri "/>
                <a:cs typeface="Courier New" pitchFamily="49" charset="0"/>
              </a:rPr>
              <a:t> </a:t>
            </a:r>
            <a:r>
              <a:rPr lang="en-US" sz="1600" dirty="0">
                <a:latin typeface="Calibri" pitchFamily="34" charset="0"/>
              </a:rPr>
              <a:t>method, which displays the calculated cube of 23. 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1657350" indent="0"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Cube of 23 = 12167</a:t>
            </a: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  <a:p>
            <a:pPr>
              <a:defRPr/>
            </a:pPr>
            <a:endParaRPr lang="en-US" sz="2400" dirty="0">
              <a:latin typeface="Calibri" pitchFamily="34" charset="0"/>
            </a:endParaRPr>
          </a:p>
          <a:p>
            <a:pPr>
              <a:defRPr/>
            </a:pPr>
            <a:endParaRPr lang="en-GB" sz="2400" dirty="0">
              <a:latin typeface="Calibri" pitchFamily="34" charset="0"/>
            </a:endParaRPr>
          </a:p>
        </p:txBody>
      </p:sp>
      <p:sp>
        <p:nvSpPr>
          <p:cNvPr id="119814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D79DBC-6569-49FF-8391-00871B738FAB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r>
              <a:rPr lang="en-GB" dirty="0">
                <a:latin typeface="+mn-lt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817938" y="1371600"/>
            <a:ext cx="6248400" cy="1524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static void Main(string[] </a:t>
            </a:r>
            <a:r>
              <a:rPr lang="en-US" sz="1200" dirty="0" err="1">
                <a:latin typeface="Courier New"/>
                <a:ea typeface="Calibri"/>
              </a:rPr>
              <a:t>args</a:t>
            </a:r>
            <a:r>
              <a:rPr lang="en-US" sz="1200" dirty="0">
                <a:latin typeface="Courier New"/>
                <a:ea typeface="Calibri"/>
              </a:rPr>
              <a:t>)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</a:t>
            </a:r>
            <a:endParaRPr lang="en-GB" sz="12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num = 23;</a:t>
            </a:r>
            <a:endParaRPr lang="en-GB" sz="12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(“Cube of {0} = {1}”,</a:t>
            </a:r>
            <a:r>
              <a:rPr lang="en-US" sz="1200" dirty="0" err="1">
                <a:latin typeface="Courier New"/>
                <a:ea typeface="Calibri"/>
              </a:rPr>
              <a:t>num,Cube</a:t>
            </a:r>
            <a:r>
              <a:rPr lang="en-US" sz="1200" dirty="0">
                <a:latin typeface="Courier New"/>
                <a:ea typeface="Calibri"/>
              </a:rPr>
              <a:t>(num)); 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static </a:t>
            </a: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Cube(</a:t>
            </a: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n)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2857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return (n * n * n);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</p:txBody>
      </p:sp>
      <p:sp>
        <p:nvSpPr>
          <p:cNvPr id="119818" name="Text Box 4"/>
          <p:cNvSpPr txBox="1">
            <a:spLocks noChangeArrowheads="1"/>
          </p:cNvSpPr>
          <p:nvPr/>
        </p:nvSpPr>
        <p:spPr bwMode="auto">
          <a:xfrm>
            <a:off x="2209800" y="1600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19819" name="Text Box 4"/>
          <p:cNvSpPr txBox="1">
            <a:spLocks noChangeArrowheads="1"/>
          </p:cNvSpPr>
          <p:nvPr/>
        </p:nvSpPr>
        <p:spPr bwMode="auto">
          <a:xfrm>
            <a:off x="1752600" y="4724400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The </a:t>
            </a: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smtClean="0">
                <a:latin typeface="Calibri" panose="020F0502020204030204" pitchFamily="34" charset="0"/>
              </a:rPr>
              <a:t> Statement 3-3 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2186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The following code demonstrates the use of 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sz="1800">
                <a:latin typeface="Calibri" panose="020F0502020204030204" pitchFamily="34" charset="0"/>
              </a:rPr>
              <a:t> statement to terminate the program:</a:t>
            </a: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r>
              <a:rPr lang="en-GB" altLang="en-US" sz="1800">
                <a:latin typeface="Calibri" panose="020F0502020204030204" pitchFamily="34" charset="0"/>
              </a:rPr>
              <a:t>In the code:</a:t>
            </a:r>
          </a:p>
          <a:p>
            <a:pPr lvl="1"/>
            <a:r>
              <a:rPr lang="en-GB" altLang="en-US" sz="1300" b="1">
                <a:latin typeface="Courier New" panose="02070309020205020404" pitchFamily="49" charset="0"/>
                <a:cs typeface="Courier New" panose="02070309020205020404" pitchFamily="49" charset="0"/>
              </a:rPr>
              <a:t>yrsOfService</a:t>
            </a:r>
            <a:r>
              <a:rPr lang="en-US" altLang="en-US" sz="1400">
                <a:latin typeface="Calibri" panose="020F0502020204030204" pitchFamily="34" charset="0"/>
              </a:rPr>
              <a:t> </a:t>
            </a:r>
            <a:r>
              <a:rPr lang="en-GB" altLang="en-US" sz="1300">
                <a:latin typeface="Calibri" panose="020F0502020204030204" pitchFamily="34" charset="0"/>
              </a:rPr>
              <a:t>is declared as an integer variable and is initialized to value 5.</a:t>
            </a:r>
          </a:p>
          <a:p>
            <a:pPr lvl="1"/>
            <a:r>
              <a:rPr lang="en-GB" altLang="en-US" sz="1300">
                <a:latin typeface="Calibri" panose="020F0502020204030204" pitchFamily="34" charset="0"/>
              </a:rPr>
              <a:t>In addition, </a:t>
            </a:r>
            <a:r>
              <a:rPr lang="en-GB" altLang="en-US" sz="1300" b="1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r>
              <a:rPr lang="en-GB" altLang="en-US" sz="1300">
                <a:latin typeface="Calibri" panose="020F0502020204030204" pitchFamily="34" charset="0"/>
              </a:rPr>
              <a:t> and </a:t>
            </a:r>
            <a:r>
              <a:rPr lang="en-GB" altLang="en-US" sz="1300" b="1">
                <a:latin typeface="Courier New" panose="02070309020205020404" pitchFamily="49" charset="0"/>
                <a:cs typeface="Courier New" panose="02070309020205020404" pitchFamily="49" charset="0"/>
              </a:rPr>
              <a:t>bonus</a:t>
            </a:r>
            <a:r>
              <a:rPr lang="en-GB" altLang="en-US" sz="1300">
                <a:latin typeface="Calibri" panose="020F0502020204030204" pitchFamily="34" charset="0"/>
              </a:rPr>
              <a:t> are declared as </a:t>
            </a:r>
            <a:r>
              <a:rPr lang="en-GB" alt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GB" altLang="en-US" sz="1300">
                <a:latin typeface="Calibri" panose="020F0502020204030204" pitchFamily="34" charset="0"/>
              </a:rPr>
              <a:t> and are initialized to values 1250 and 0 respectively. </a:t>
            </a:r>
          </a:p>
          <a:p>
            <a:pPr lvl="1"/>
            <a:r>
              <a:rPr lang="en-GB" altLang="en-US" sz="1300">
                <a:latin typeface="Calibri" panose="020F0502020204030204" pitchFamily="34" charset="0"/>
              </a:rPr>
              <a:t>The value of the </a:t>
            </a:r>
            <a:r>
              <a:rPr lang="en-GB" altLang="en-US" sz="1300" b="1">
                <a:latin typeface="Courier New" panose="02070309020205020404" pitchFamily="49" charset="0"/>
                <a:cs typeface="Courier New" panose="02070309020205020404" pitchFamily="49" charset="0"/>
              </a:rPr>
              <a:t>yrsOfService</a:t>
            </a:r>
            <a:r>
              <a:rPr lang="en-US" altLang="en-US" sz="1400">
                <a:latin typeface="Calibri" panose="020F0502020204030204" pitchFamily="34" charset="0"/>
              </a:rPr>
              <a:t> </a:t>
            </a:r>
            <a:r>
              <a:rPr lang="en-GB" altLang="en-US" sz="1300">
                <a:latin typeface="Calibri" panose="020F0502020204030204" pitchFamily="34" charset="0"/>
              </a:rPr>
              <a:t>variable is checked to see if it is less than or equal to 5.</a:t>
            </a:r>
            <a:endParaRPr lang="en-US" altLang="en-US" sz="1300">
              <a:latin typeface="Calibri" panose="020F0502020204030204" pitchFamily="34" charset="0"/>
            </a:endParaRPr>
          </a:p>
          <a:p>
            <a:pPr lvl="1"/>
            <a:r>
              <a:rPr lang="en-GB" altLang="en-US" sz="1300">
                <a:latin typeface="Calibri" panose="020F0502020204030204" pitchFamily="34" charset="0"/>
              </a:rPr>
              <a:t>This condition is true and the bonus variable is assigned the value 50. </a:t>
            </a:r>
          </a:p>
          <a:p>
            <a:pPr lvl="1"/>
            <a:r>
              <a:rPr lang="en-GB" altLang="en-US" sz="1300">
                <a:latin typeface="Calibri" panose="020F0502020204030204" pitchFamily="34" charset="0"/>
              </a:rPr>
              <a:t>Then, the </a:t>
            </a:r>
            <a:r>
              <a:rPr lang="en-GB" altLang="en-US" sz="130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altLang="en-US" sz="1300">
                <a:latin typeface="Calibri" panose="020F0502020204030204" pitchFamily="34" charset="0"/>
              </a:rPr>
              <a:t> statement is executed and the program terminates without executing the remaining statements of the program. Therefore, no output is displayed from this program.</a:t>
            </a:r>
            <a:endParaRPr lang="en-US" altLang="en-US" sz="1300">
              <a:latin typeface="Calibri" panose="020F050202020403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GB" altLang="en-US" sz="1800" b="1">
                <a:latin typeface="Arial" panose="020B0604020202020204" pitchFamily="34" charset="0"/>
              </a:rPr>
              <a:t/>
            </a:r>
            <a:br>
              <a:rPr lang="en-GB" altLang="en-US" sz="1800" b="1">
                <a:latin typeface="Arial" panose="020B0604020202020204" pitchFamily="34" charset="0"/>
              </a:rPr>
            </a:br>
            <a:r>
              <a:rPr lang="en-US" altLang="en-US" sz="1800" b="1">
                <a:latin typeface="Arial" panose="020B0604020202020204" pitchFamily="34" charset="0"/>
              </a:rPr>
              <a:t> </a:t>
            </a: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121862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9C8B79-E5E0-4067-BCB3-24B82F342157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567113" y="1371600"/>
            <a:ext cx="6019800" cy="30480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class Factorial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    static void Main(string[] </a:t>
            </a:r>
            <a:r>
              <a:rPr lang="en-US" sz="1200" dirty="0" err="1">
                <a:latin typeface="Courier New"/>
                <a:ea typeface="Calibri"/>
              </a:rPr>
              <a:t>args</a:t>
            </a:r>
            <a:r>
              <a:rPr lang="en-US" sz="1200" dirty="0">
                <a:latin typeface="Courier New"/>
                <a:ea typeface="Calibri"/>
              </a:rPr>
              <a:t>)</a:t>
            </a:r>
            <a:endParaRPr lang="en-GB" sz="1200" dirty="0">
              <a:ea typeface="Calibri"/>
            </a:endParaRPr>
          </a:p>
          <a:p>
            <a:pPr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    {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</a:t>
            </a:r>
            <a:r>
              <a:rPr lang="en-US" sz="1200" dirty="0" err="1">
                <a:latin typeface="Courier New"/>
                <a:ea typeface="Calibri"/>
              </a:rPr>
              <a:t>yrsOfService</a:t>
            </a:r>
            <a:r>
              <a:rPr lang="en-US" sz="1200" dirty="0">
                <a:latin typeface="Courier New"/>
                <a:ea typeface="Calibri"/>
              </a:rPr>
              <a:t> = 5;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double salary = 1250;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double bonus = 0;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 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if (</a:t>
            </a:r>
            <a:r>
              <a:rPr lang="en-US" sz="1200" dirty="0" err="1">
                <a:latin typeface="Courier New"/>
                <a:ea typeface="Calibri"/>
              </a:rPr>
              <a:t>yrsOfService</a:t>
            </a:r>
            <a:r>
              <a:rPr lang="en-US" sz="1200" dirty="0">
                <a:latin typeface="Courier New"/>
                <a:ea typeface="Calibri"/>
              </a:rPr>
              <a:t> &lt;= 5)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9144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bonus = 50; </a:t>
            </a:r>
            <a:endParaRPr lang="en-GB" sz="1200" dirty="0">
              <a:ea typeface="Calibri"/>
            </a:endParaRPr>
          </a:p>
          <a:p>
            <a:pPr indent="9144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return;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else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9144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bonus = salary * 0.2;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>
                <a:latin typeface="Courier New"/>
                <a:ea typeface="Calibri"/>
              </a:rPr>
              <a:t>}</a:t>
            </a:r>
            <a:endParaRPr lang="en-GB" sz="1200" dirty="0">
              <a:ea typeface="Calibri"/>
            </a:endParaRPr>
          </a:p>
          <a:p>
            <a:pPr indent="571500">
              <a:lnSpc>
                <a:spcPct val="70000"/>
              </a:lnSpc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(“Salary amount: “ + salary);</a:t>
            </a:r>
            <a:endParaRPr lang="en-GB" sz="1200" dirty="0">
              <a:ea typeface="Calibri"/>
            </a:endParaRPr>
          </a:p>
          <a:p>
            <a:pPr indent="571500">
              <a:lnSpc>
                <a:spcPct val="115000"/>
              </a:lnSpc>
              <a:defRPr/>
            </a:pPr>
            <a:r>
              <a:rPr lang="en-GB" sz="1200" dirty="0" err="1">
                <a:latin typeface="Courier New"/>
                <a:ea typeface="Calibri"/>
                <a:cs typeface="Times New Roman"/>
              </a:rPr>
              <a:t>Console.WriteLine</a:t>
            </a:r>
            <a:r>
              <a:rPr lang="en-GB" sz="1200" dirty="0">
                <a:latin typeface="Courier New"/>
                <a:ea typeface="Calibri"/>
                <a:cs typeface="Times New Roman"/>
              </a:rPr>
              <a:t>(“Bonus amount: “ + bonus);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indent="342900">
              <a:lnSpc>
                <a:spcPct val="115000"/>
              </a:lnSpc>
              <a:defRPr/>
            </a:pPr>
            <a:r>
              <a:rPr lang="en-GB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defRPr/>
            </a:pPr>
            <a:r>
              <a:rPr lang="en-GB" sz="1200" dirty="0">
                <a:latin typeface="Courier New"/>
                <a:ea typeface="Calibri"/>
                <a:cs typeface="Times New Roman"/>
              </a:rPr>
              <a:t>}</a:t>
            </a:r>
            <a:endParaRPr lang="en-GB" sz="1200" dirty="0">
              <a:latin typeface="Calibri"/>
              <a:ea typeface="Calibri"/>
              <a:cs typeface="Times New Roman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endParaRPr lang="en-US" sz="1200" dirty="0"/>
          </a:p>
        </p:txBody>
      </p:sp>
      <p:sp>
        <p:nvSpPr>
          <p:cNvPr id="121865" name="Text Box 4"/>
          <p:cNvSpPr txBox="1">
            <a:spLocks noChangeArrowheads="1"/>
          </p:cNvSpPr>
          <p:nvPr/>
        </p:nvSpPr>
        <p:spPr bwMode="auto">
          <a:xfrm>
            <a:off x="2057400" y="13716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mtClean="0">
                <a:latin typeface="Calibri" panose="020F0502020204030204" pitchFamily="34" charset="0"/>
              </a:rPr>
              <a:t> Statement 3-3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dirty="0">
                <a:latin typeface="Calibri" pitchFamily="34" charset="0"/>
              </a:rPr>
              <a:t>The following code displays whether the number is negative using the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dirty="0">
                <a:latin typeface="Calibri" pitchFamily="34" charset="0"/>
              </a:rPr>
              <a:t> statement: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GB" sz="1800" dirty="0"/>
              <a:t>                                                 </a:t>
            </a:r>
            <a:endParaRPr lang="en-US" sz="1800" dirty="0"/>
          </a:p>
          <a:p>
            <a:pPr>
              <a:buFont typeface="Wingdings" panose="05000000000000000000" pitchFamily="2" charset="2"/>
              <a:buNone/>
              <a:defRPr/>
            </a:pPr>
            <a:endParaRPr lang="en-US" sz="1800" dirty="0"/>
          </a:p>
          <a:p>
            <a:pPr lvl="1">
              <a:buFont typeface="Wingdings 2" panose="05020102010507070707" pitchFamily="18" charset="2"/>
              <a:buNone/>
              <a:defRPr/>
            </a:pPr>
            <a:r>
              <a:rPr lang="en-US" sz="1800" dirty="0"/>
              <a:t> 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4343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41A1A-329E-4708-ACB3-43E1B74FAA7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133600" y="2057400"/>
            <a:ext cx="7848600" cy="9906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int</a:t>
            </a:r>
            <a:r>
              <a:rPr lang="en-US" sz="1200" dirty="0">
                <a:latin typeface="Courier New"/>
                <a:ea typeface="Calibri"/>
              </a:rPr>
              <a:t> num = -4; 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if (num &lt; 0)</a:t>
            </a:r>
            <a:endParaRPr lang="en-GB" sz="12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latin typeface="Courier New"/>
                <a:ea typeface="Calibri"/>
              </a:rPr>
              <a:t>{ </a:t>
            </a:r>
            <a:endParaRPr lang="en-GB" sz="1200" dirty="0">
              <a:ea typeface="Calibri"/>
            </a:endParaRPr>
          </a:p>
          <a:p>
            <a:pPr indent="34290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 err="1">
                <a:latin typeface="Courier New"/>
                <a:ea typeface="Calibri"/>
              </a:rPr>
              <a:t>Console.WriteLine</a:t>
            </a:r>
            <a:r>
              <a:rPr lang="en-US" sz="1200" dirty="0">
                <a:latin typeface="Courier New"/>
                <a:ea typeface="Calibri"/>
              </a:rPr>
              <a:t>(“The number is negative”); </a:t>
            </a:r>
            <a:endParaRPr lang="en-GB" sz="12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200" dirty="0">
                <a:latin typeface="Courier New"/>
                <a:ea typeface="Calibri"/>
              </a:rPr>
              <a:t>}</a:t>
            </a:r>
            <a:endParaRPr lang="en-US" sz="1200" dirty="0"/>
          </a:p>
        </p:txBody>
      </p:sp>
      <p:sp>
        <p:nvSpPr>
          <p:cNvPr id="14345" name="Text Box 4"/>
          <p:cNvSpPr txBox="1">
            <a:spLocks noChangeArrowheads="1"/>
          </p:cNvSpPr>
          <p:nvPr/>
        </p:nvSpPr>
        <p:spPr bwMode="auto">
          <a:xfrm>
            <a:off x="2133600" y="15240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752600" y="3048000"/>
            <a:ext cx="8610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sz="2400" dirty="0">
                <a:solidFill>
                  <a:srgbClr val="000000"/>
                </a:solidFill>
                <a:latin typeface="Calibri"/>
                <a:ea typeface="Calibri"/>
                <a:cs typeface="Arial"/>
              </a:rPr>
              <a:t>In the 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GB" sz="2000" dirty="0">
                <a:latin typeface="Calibri" pitchFamily="34" charset="0"/>
              </a:rPr>
              <a:t> is declared as an integer variable and is initialized to value -4.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2000" dirty="0">
                <a:latin typeface="Calibri" pitchFamily="34" charset="0"/>
              </a:rPr>
              <a:t> statement is executed and the value of </a:t>
            </a:r>
            <a:r>
              <a:rPr lang="en-GB" sz="2000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GB" sz="2000" dirty="0">
                <a:latin typeface="Calibri" pitchFamily="34" charset="0"/>
              </a:rPr>
              <a:t> is checked to see if it is less than 0. 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condition evaluates to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true</a:t>
            </a:r>
            <a:r>
              <a:rPr lang="en-GB" sz="2000" dirty="0">
                <a:latin typeface="Calibri" pitchFamily="34" charset="0"/>
              </a:rPr>
              <a:t> and the output “The number is negative” is displayed in the console window.</a:t>
            </a:r>
          </a:p>
          <a:p>
            <a:pPr marL="342900" lvl="1" indent="-342900">
              <a:buClr>
                <a:srgbClr val="004E4C"/>
              </a:buClr>
              <a:buNone/>
              <a:defRPr/>
            </a:pPr>
            <a:endParaRPr lang="en-US" sz="2400" dirty="0">
              <a:latin typeface="Calibri" pitchFamily="34" charset="0"/>
              <a:ea typeface="+mj-ea"/>
              <a:cs typeface="+mj-cs"/>
            </a:endParaRPr>
          </a:p>
          <a:p>
            <a:pPr marL="342900" lvl="1" indent="-342900">
              <a:buClr>
                <a:srgbClr val="004E4C"/>
              </a:buClr>
              <a:buNone/>
              <a:defRPr/>
            </a:pPr>
            <a:r>
              <a:rPr lang="en-US" sz="2400" dirty="0">
                <a:latin typeface="Calibri" pitchFamily="34" charset="0"/>
                <a:ea typeface="+mj-ea"/>
                <a:cs typeface="+mj-cs"/>
              </a:rPr>
              <a:t>     </a:t>
            </a:r>
            <a:r>
              <a:rPr lang="en-GB" sz="2400" dirty="0">
                <a:solidFill>
                  <a:srgbClr val="000000"/>
                </a:solidFill>
                <a:latin typeface="Courier New"/>
                <a:ea typeface="Calibri"/>
              </a:rPr>
              <a:t>The number is negative.</a:t>
            </a:r>
            <a:endParaRPr lang="en-US" sz="2400" dirty="0">
              <a:latin typeface="Calibri" pitchFamily="34" charset="0"/>
              <a:ea typeface="+mj-ea"/>
              <a:cs typeface="+mj-cs"/>
            </a:endParaRP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4347" name="Text Box 4"/>
          <p:cNvSpPr txBox="1">
            <a:spLocks noChangeArrowheads="1"/>
          </p:cNvSpPr>
          <p:nvPr/>
        </p:nvSpPr>
        <p:spPr bwMode="auto">
          <a:xfrm>
            <a:off x="1752600" y="5138739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4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altLang="en-US" smtClean="0">
                <a:latin typeface="Calibri" panose="020F0502020204030204" pitchFamily="34" charset="0"/>
              </a:rPr>
              <a:t>Summary 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23912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>
                <a:latin typeface="Calibri" panose="020F0502020204030204" pitchFamily="34" charset="0"/>
              </a:rPr>
              <a:t>Selection constructs are decision-making blocks that execute a group of statements based on the boolean value of a condition.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C# supports if…else, if…else…if, nested if, and switch…case selection constructs.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Loop constructs execute a block of statement repeatedly for a particular condition.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C# supports while, do-while, for, and foreach loop constructs.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The loop control variables are often created for loops such as the for loop.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Jump statements transfer the control to any labeled statement or block within a program. </a:t>
            </a:r>
          </a:p>
          <a:p>
            <a:r>
              <a:rPr lang="en-US" altLang="en-US" sz="2400">
                <a:latin typeface="Calibri" panose="020F0502020204030204" pitchFamily="34" charset="0"/>
              </a:rPr>
              <a:t>C# supports break, continue, goto, and return jump statements. </a:t>
            </a:r>
          </a:p>
          <a:p>
            <a:endParaRPr lang="en-US" altLang="en-US" sz="2400">
              <a:latin typeface="Calibri" panose="020F050202020403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GB" altLang="en-US" sz="1800" b="1">
                <a:latin typeface="Arial" panose="020B0604020202020204" pitchFamily="34" charset="0"/>
              </a:rPr>
              <a:t/>
            </a:r>
            <a:br>
              <a:rPr lang="en-GB" altLang="en-US" sz="1800" b="1">
                <a:latin typeface="Arial" panose="020B0604020202020204" pitchFamily="34" charset="0"/>
              </a:rPr>
            </a:br>
            <a:r>
              <a:rPr lang="en-US" altLang="en-US" sz="1800" b="1">
                <a:latin typeface="Arial" panose="020B0604020202020204" pitchFamily="34" charset="0"/>
              </a:rPr>
              <a:t> </a:t>
            </a:r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GB" altLang="en-US" sz="1800">
              <a:latin typeface="Arial" panose="020B0604020202020204" pitchFamily="34" charset="0"/>
            </a:endParaRPr>
          </a:p>
        </p:txBody>
      </p:sp>
      <p:sp>
        <p:nvSpPr>
          <p:cNvPr id="123910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AAB9A6-A8AC-4E7E-AE86-9F3374406033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133600" y="1752601"/>
            <a:ext cx="8229600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defRPr/>
            </a:pPr>
            <a:r>
              <a:rPr lang="en-GB" dirty="0">
                <a:latin typeface="+mn-lt"/>
              </a:rPr>
              <a:t> </a:t>
            </a:r>
          </a:p>
          <a:p>
            <a:pPr marL="800100" lvl="1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GB" dirty="0"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743200" y="1752600"/>
            <a:ext cx="697546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THANKS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WATCHING </a:t>
            </a: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if…else</a:t>
            </a:r>
            <a:r>
              <a:rPr lang="en-GB" altLang="en-US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mtClean="0">
                <a:latin typeface="Calibri" panose="020F0502020204030204" pitchFamily="34" charset="0"/>
              </a:rPr>
              <a:t>Construct 1-2</a:t>
            </a:r>
            <a:endParaRPr lang="en-IN" altLang="en-US" smtClean="0">
              <a:latin typeface="Calibri" panose="020F0502020204030204" pitchFamily="34" charset="0"/>
            </a:endParaRPr>
          </a:p>
        </p:txBody>
      </p:sp>
      <p:sp>
        <p:nvSpPr>
          <p:cNvPr id="16387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Arial" panose="020B0604020202020204" pitchFamily="34" charset="0"/>
            </a:endParaRPr>
          </a:p>
          <a:p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6391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AA9C8A-207A-4351-8ED3-CA8727539E62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52600" y="758826"/>
            <a:ext cx="6019800" cy="58705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/>
                <a:ea typeface="Calibri"/>
              </a:rPr>
              <a:t>In some situations, it is required to define an action for a false condition by using an </a:t>
            </a:r>
            <a:r>
              <a:rPr lang="en-US" sz="2000" dirty="0">
                <a:ea typeface="Calibri"/>
                <a:cs typeface="Courier New" pitchFamily="49" charset="0"/>
              </a:rPr>
              <a:t>if...else </a:t>
            </a:r>
            <a:r>
              <a:rPr lang="en-US" sz="2000" dirty="0">
                <a:latin typeface="Calibri"/>
                <a:ea typeface="Calibri"/>
              </a:rPr>
              <a:t>construct.</a:t>
            </a:r>
            <a:endParaRPr lang="en-GB" sz="2000" dirty="0">
              <a:latin typeface="Calibri"/>
              <a:ea typeface="Calibri"/>
            </a:endParaRPr>
          </a:p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/>
              <a:ea typeface="Calibri"/>
            </a:endParaRPr>
          </a:p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/>
                <a:ea typeface="Calibri"/>
              </a:rPr>
              <a:t>The </a:t>
            </a:r>
            <a:r>
              <a:rPr lang="en-US" sz="2000" dirty="0">
                <a:ea typeface="Calibri"/>
                <a:cs typeface="Courier New" pitchFamily="49" charset="0"/>
              </a:rPr>
              <a:t>if...else </a:t>
            </a:r>
            <a:r>
              <a:rPr lang="en-US" sz="2000" dirty="0">
                <a:latin typeface="Calibri"/>
                <a:ea typeface="Calibri"/>
              </a:rPr>
              <a:t>construct starts with the </a:t>
            </a:r>
            <a:r>
              <a:rPr lang="en-US" sz="2000" dirty="0">
                <a:ea typeface="Calibri"/>
                <a:cs typeface="Courier New" pitchFamily="49" charset="0"/>
              </a:rPr>
              <a:t>if</a:t>
            </a:r>
            <a:r>
              <a:rPr lang="en-US" sz="2000" dirty="0">
                <a:latin typeface="Calibri" panose="020F0502020204030204" pitchFamily="34" charset="0"/>
                <a:ea typeface="Calibri"/>
                <a:cs typeface="Courier New" pitchFamily="49" charset="0"/>
              </a:rPr>
              <a:t> </a:t>
            </a:r>
            <a:r>
              <a:rPr lang="en-US" sz="2000" dirty="0">
                <a:latin typeface="Calibri"/>
                <a:ea typeface="Calibri"/>
              </a:rPr>
              <a:t>block followed by an </a:t>
            </a:r>
            <a:r>
              <a:rPr lang="en-US" sz="2000" dirty="0">
                <a:ea typeface="Calibri"/>
                <a:cs typeface="Courier New" panose="02070309020205020404" pitchFamily="49" charset="0"/>
              </a:rPr>
              <a:t>else</a:t>
            </a:r>
            <a:r>
              <a:rPr lang="en-US" sz="2000" dirty="0">
                <a:latin typeface="Calibri"/>
                <a:ea typeface="Calibri"/>
              </a:rPr>
              <a:t> block and the </a:t>
            </a:r>
            <a:r>
              <a:rPr lang="en-US" sz="2000" dirty="0">
                <a:ea typeface="Calibri"/>
                <a:cs typeface="Courier New" pitchFamily="49" charset="0"/>
              </a:rPr>
              <a:t>else</a:t>
            </a:r>
            <a:r>
              <a:rPr lang="en-US" sz="2000" dirty="0">
                <a:latin typeface="Calibri"/>
                <a:ea typeface="Calibri"/>
              </a:rPr>
              <a:t> block starts with the </a:t>
            </a:r>
            <a:r>
              <a:rPr lang="en-US" sz="2000" dirty="0">
                <a:ea typeface="Calibri"/>
                <a:cs typeface="Courier New" pitchFamily="49" charset="0"/>
              </a:rPr>
              <a:t>else</a:t>
            </a:r>
            <a:r>
              <a:rPr lang="en-US" sz="2000" dirty="0">
                <a:latin typeface="Calibri"/>
                <a:ea typeface="Calibri"/>
              </a:rPr>
              <a:t> keyword followed by a block of statements.</a:t>
            </a:r>
          </a:p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US" sz="2000" dirty="0">
              <a:latin typeface="Calibri"/>
              <a:ea typeface="Calibri"/>
            </a:endParaRPr>
          </a:p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US" sz="2000" dirty="0">
                <a:latin typeface="Calibri"/>
                <a:ea typeface="Calibri"/>
              </a:rPr>
              <a:t>If the condition specified in the </a:t>
            </a:r>
            <a:r>
              <a:rPr lang="en-US" sz="2000" dirty="0">
                <a:ea typeface="Calibri"/>
                <a:cs typeface="Courier New" pitchFamily="49" charset="0"/>
              </a:rPr>
              <a:t>if</a:t>
            </a:r>
            <a:r>
              <a:rPr lang="en-US" sz="2000" dirty="0">
                <a:latin typeface="Calibri"/>
                <a:ea typeface="Calibri"/>
              </a:rPr>
              <a:t> statement evaluates to false, the statements in the </a:t>
            </a:r>
            <a:r>
              <a:rPr lang="en-US" sz="2000" dirty="0">
                <a:ea typeface="Calibri"/>
                <a:cs typeface="Courier New" pitchFamily="49" charset="0"/>
              </a:rPr>
              <a:t>else</a:t>
            </a:r>
            <a:r>
              <a:rPr lang="en-US" sz="2000" dirty="0">
                <a:latin typeface="Calibri"/>
                <a:ea typeface="Calibri"/>
              </a:rPr>
              <a:t> block are executed.</a:t>
            </a:r>
            <a:endParaRPr lang="en-GB" sz="2000" dirty="0">
              <a:latin typeface="Calibri"/>
              <a:ea typeface="Calibri"/>
            </a:endParaRPr>
          </a:p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endParaRPr lang="en-GB" sz="2000" dirty="0">
              <a:latin typeface="Calibri"/>
              <a:ea typeface="Calibri"/>
            </a:endParaRPr>
          </a:p>
          <a:p>
            <a:pPr marL="342900" lvl="1" indent="-342900">
              <a:lnSpc>
                <a:spcPct val="70000"/>
              </a:lnSpc>
              <a:spcBef>
                <a:spcPct val="20000"/>
              </a:spcBef>
              <a:buClr>
                <a:srgbClr val="004E4C"/>
              </a:buClr>
              <a:buSzPct val="50000"/>
              <a:buFont typeface="Wingdings" pitchFamily="2" charset="2"/>
              <a:buChar char="u"/>
              <a:defRPr/>
            </a:pPr>
            <a:r>
              <a:rPr lang="en-GB" sz="2000" dirty="0">
                <a:latin typeface="Calibri"/>
                <a:ea typeface="Calibri"/>
              </a:rPr>
              <a:t>The following is the syntax for the </a:t>
            </a:r>
            <a:r>
              <a:rPr lang="en-GB" sz="2000" dirty="0">
                <a:ea typeface="Calibri"/>
                <a:cs typeface="Courier New" pitchFamily="49" charset="0"/>
              </a:rPr>
              <a:t>if...else </a:t>
            </a:r>
            <a:r>
              <a:rPr lang="en-GB" sz="2000" dirty="0">
                <a:latin typeface="Calibri"/>
                <a:ea typeface="Calibri"/>
              </a:rPr>
              <a:t>statement:</a:t>
            </a:r>
            <a:endParaRPr lang="en-US" sz="2000" dirty="0">
              <a:latin typeface="Calibri"/>
              <a:ea typeface="Calibri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10253F"/>
              </a:buClr>
              <a:buFont typeface="Wingdings" panose="05000000000000000000" pitchFamily="2" charset="2"/>
              <a:buChar char="q"/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286000" y="4838700"/>
            <a:ext cx="4114800" cy="14859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if (condition)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4000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// one or more statements;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}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else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{ 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indent="4000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200" dirty="0">
                <a:ea typeface="Calibri"/>
                <a:cs typeface="Courier New" pitchFamily="49" charset="0"/>
              </a:rPr>
              <a:t>//one or more statements;</a:t>
            </a:r>
            <a:endParaRPr lang="en-GB" sz="1200" dirty="0">
              <a:ea typeface="Calibri"/>
              <a:cs typeface="Courier New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200" dirty="0">
                <a:ea typeface="Calibri"/>
                <a:cs typeface="Courier New" pitchFamily="49" charset="0"/>
              </a:rPr>
              <a:t>}</a:t>
            </a:r>
            <a:endParaRPr lang="en-US" sz="1200" dirty="0">
              <a:cs typeface="Courier New" pitchFamily="49" charset="0"/>
            </a:endParaRPr>
          </a:p>
        </p:txBody>
      </p:sp>
      <p:sp>
        <p:nvSpPr>
          <p:cNvPr id="16394" name="Text Box 4"/>
          <p:cNvSpPr txBox="1">
            <a:spLocks noChangeArrowheads="1"/>
          </p:cNvSpPr>
          <p:nvPr/>
        </p:nvSpPr>
        <p:spPr bwMode="auto">
          <a:xfrm>
            <a:off x="2286000" y="4384675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pic>
        <p:nvPicPr>
          <p:cNvPr id="16395" name="Picture 11" descr="Capture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2519" r="2380"/>
          <a:stretch>
            <a:fillRect/>
          </a:stretch>
        </p:blipFill>
        <p:spPr bwMode="auto">
          <a:xfrm>
            <a:off x="7696200" y="1295400"/>
            <a:ext cx="304800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if…else</a:t>
            </a:r>
            <a:r>
              <a:rPr lang="en-GB" altLang="en-US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mtClean="0">
                <a:latin typeface="Calibri" panose="020F0502020204030204" pitchFamily="34" charset="0"/>
              </a:rPr>
              <a:t>Construct 2-2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dirty="0">
                <a:latin typeface="Calibri" pitchFamily="34" charset="0"/>
                <a:ea typeface="+mj-ea"/>
                <a:cs typeface="+mj-cs"/>
              </a:rPr>
              <a:t>The following code displays whether a number is positive or negative using the </a:t>
            </a:r>
            <a:r>
              <a:rPr lang="en-GB" dirty="0">
                <a:latin typeface="Courier New" pitchFamily="49" charset="0"/>
                <a:ea typeface="+mj-ea"/>
                <a:cs typeface="Courier New" pitchFamily="49" charset="0"/>
              </a:rPr>
              <a:t>if...else</a:t>
            </a:r>
            <a:r>
              <a:rPr lang="en-GB" dirty="0">
                <a:latin typeface="Calibri" panose="020F0502020204030204" pitchFamily="34" charset="0"/>
                <a:ea typeface="+mj-ea"/>
                <a:cs typeface="Courier New" pitchFamily="49" charset="0"/>
              </a:rPr>
              <a:t> </a:t>
            </a:r>
            <a:r>
              <a:rPr lang="en-GB" dirty="0">
                <a:latin typeface="Calibri" pitchFamily="34" charset="0"/>
                <a:ea typeface="+mj-ea"/>
                <a:cs typeface="+mj-cs"/>
              </a:rPr>
              <a:t>construct:</a:t>
            </a:r>
            <a:endParaRPr lang="en-US" dirty="0">
              <a:latin typeface="Calibri" pitchFamily="34" charset="0"/>
              <a:ea typeface="+mj-ea"/>
              <a:cs typeface="+mj-cs"/>
            </a:endParaRP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itchFamily="2" charset="2"/>
              <a:buChar char="u"/>
              <a:defRPr/>
            </a:pPr>
            <a:endParaRPr lang="en-GB" dirty="0">
              <a:latin typeface="Calibri" pitchFamily="34" charset="0"/>
              <a:ea typeface="+mj-ea"/>
              <a:cs typeface="+mj-cs"/>
            </a:endParaRPr>
          </a:p>
          <a:p>
            <a:pPr marL="342900" lvl="1" indent="-342900">
              <a:lnSpc>
                <a:spcPct val="70000"/>
              </a:lnSpc>
              <a:buClr>
                <a:srgbClr val="004E4C"/>
              </a:buClr>
              <a:buFont typeface="Wingdings" pitchFamily="2" charset="2"/>
              <a:buChar char="u"/>
              <a:defRPr/>
            </a:pPr>
            <a:r>
              <a:rPr lang="en-GB" dirty="0">
                <a:latin typeface="Calibri" pitchFamily="34" charset="0"/>
                <a:ea typeface="+mj-ea"/>
                <a:cs typeface="+mj-cs"/>
              </a:rPr>
              <a:t>In </a:t>
            </a:r>
            <a:r>
              <a:rPr lang="en-GB" dirty="0">
                <a:latin typeface="Calibri" panose="020F0502020204030204" pitchFamily="34" charset="0"/>
                <a:ea typeface="+mj-ea"/>
                <a:cs typeface="Courier New" pitchFamily="49" charset="0"/>
              </a:rPr>
              <a:t>the </a:t>
            </a:r>
            <a:r>
              <a:rPr lang="en-GB" dirty="0">
                <a:latin typeface="Calibri" pitchFamily="34" charset="0"/>
                <a:ea typeface="+mj-ea"/>
                <a:cs typeface="+mj-cs"/>
              </a:rPr>
              <a:t>code:</a:t>
            </a:r>
          </a:p>
          <a:p>
            <a:pPr lvl="1">
              <a:lnSpc>
                <a:spcPct val="90000"/>
              </a:lnSpc>
              <a:defRPr/>
            </a:pPr>
            <a:r>
              <a:rPr lang="en-GB" b="1" dirty="0" err="1">
                <a:latin typeface="Courier New" pitchFamily="49" charset="0"/>
                <a:ea typeface="+mj-ea"/>
                <a:cs typeface="Courier New" pitchFamily="49" charset="0"/>
              </a:rPr>
              <a:t>num</a:t>
            </a:r>
            <a:r>
              <a:rPr lang="en-GB" sz="2000" dirty="0">
                <a:latin typeface="Calibri" pitchFamily="34" charset="0"/>
              </a:rPr>
              <a:t> is declared as an integer variable and is initialized to value 10.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latin typeface="Calibri" pitchFamily="34" charset="0"/>
              </a:rPr>
              <a:t>The </a:t>
            </a:r>
            <a:r>
              <a:rPr lang="en-GB" sz="2000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GB" sz="2000" dirty="0">
                <a:latin typeface="Calibri" pitchFamily="34" charset="0"/>
              </a:rPr>
              <a:t> statement is executed and the value of </a:t>
            </a:r>
            <a:r>
              <a:rPr lang="en-GB" b="1" dirty="0">
                <a:latin typeface="Courier New" pitchFamily="49" charset="0"/>
                <a:ea typeface="+mj-ea"/>
                <a:cs typeface="Courier New" pitchFamily="49" charset="0"/>
              </a:rPr>
              <a:t>num</a:t>
            </a:r>
            <a:r>
              <a:rPr lang="en-GB" sz="2000" dirty="0">
                <a:latin typeface="Calibri" pitchFamily="34" charset="0"/>
              </a:rPr>
              <a:t> is checked to see if it is less than 0</a:t>
            </a:r>
            <a:r>
              <a:rPr lang="en-GB" dirty="0">
                <a:latin typeface="Calibri" pitchFamily="34" charset="0"/>
                <a:ea typeface="+mj-ea"/>
                <a:cs typeface="+mj-cs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GB" sz="2000" dirty="0">
                <a:solidFill>
                  <a:srgbClr val="000000"/>
                </a:solidFill>
                <a:cs typeface="Arial"/>
              </a:rPr>
              <a:t>The condition evaluates to </a:t>
            </a:r>
            <a:r>
              <a:rPr lang="en-GB" sz="2000" dirty="0">
                <a:solidFill>
                  <a:srgbClr val="000000"/>
                </a:solidFill>
                <a:latin typeface="Courier New"/>
                <a:cs typeface="Times New Roman"/>
              </a:rPr>
              <a:t>false</a:t>
            </a:r>
            <a:r>
              <a:rPr lang="en-GB" sz="2000" dirty="0">
                <a:solidFill>
                  <a:srgbClr val="000000"/>
                </a:solidFill>
                <a:cs typeface="Arial"/>
              </a:rPr>
              <a:t> and the program control is passed to the </a:t>
            </a:r>
            <a:r>
              <a:rPr lang="en-GB" sz="2000" dirty="0">
                <a:solidFill>
                  <a:srgbClr val="000000"/>
                </a:solidFill>
                <a:latin typeface="Courier New"/>
                <a:cs typeface="Times New Roman"/>
              </a:rPr>
              <a:t>else</a:t>
            </a:r>
            <a:r>
              <a:rPr lang="en-GB" sz="2000" dirty="0">
                <a:solidFill>
                  <a:srgbClr val="000000"/>
                </a:solidFill>
                <a:cs typeface="Arial"/>
              </a:rPr>
              <a:t> block and the output “The number is positive” is displayed in the console window.</a:t>
            </a:r>
            <a:endParaRPr lang="en-GB" sz="2000" dirty="0">
              <a:cs typeface="Times New Roman"/>
            </a:endParaRPr>
          </a:p>
          <a:p>
            <a:pPr lvl="1">
              <a:lnSpc>
                <a:spcPct val="90000"/>
              </a:lnSpc>
              <a:defRPr/>
            </a:pPr>
            <a:endParaRPr lang="en-GB" dirty="0">
              <a:latin typeface="Calibri" pitchFamily="34" charset="0"/>
              <a:ea typeface="+mj-ea"/>
              <a:cs typeface="+mj-cs"/>
            </a:endParaRPr>
          </a:p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</a:t>
            </a:r>
          </a:p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 The number is positive.</a:t>
            </a: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>
              <a:latin typeface="Calibri" pitchFamily="34" charset="0"/>
            </a:endParaRPr>
          </a:p>
        </p:txBody>
      </p:sp>
      <p:sp>
        <p:nvSpPr>
          <p:cNvPr id="18439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95DAB3-1559-41CA-98D2-BEC94CA8786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3429000" y="1524000"/>
            <a:ext cx="6324600" cy="1295400"/>
          </a:xfrm>
          <a:prstGeom prst="rect">
            <a:avLst/>
          </a:prstGeom>
          <a:solidFill>
            <a:srgbClr val="FFEDA3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int</a:t>
            </a:r>
            <a:r>
              <a:rPr lang="en-US" sz="1000" dirty="0">
                <a:latin typeface="Courier New"/>
                <a:ea typeface="Calibri"/>
              </a:rPr>
              <a:t> num = 10;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if (num &lt; 0)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2857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(“The number is negative”);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}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else</a:t>
            </a:r>
            <a:endParaRPr lang="en-US" sz="1000" dirty="0">
              <a:ea typeface="Calibri"/>
            </a:endParaRPr>
          </a:p>
          <a:p>
            <a:pPr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>
                <a:latin typeface="Courier New"/>
                <a:ea typeface="Calibri"/>
              </a:rPr>
              <a:t>{ </a:t>
            </a:r>
            <a:endParaRPr lang="en-US" sz="1000" dirty="0">
              <a:ea typeface="Calibri"/>
            </a:endParaRPr>
          </a:p>
          <a:p>
            <a:pPr indent="285750" algn="just">
              <a:lnSpc>
                <a:spcPct val="70000"/>
              </a:lnSpc>
              <a:spcBef>
                <a:spcPts val="200"/>
              </a:spcBef>
              <a:defRPr/>
            </a:pPr>
            <a:r>
              <a:rPr lang="en-US" sz="1000" dirty="0" err="1">
                <a:latin typeface="Courier New"/>
                <a:ea typeface="Calibri"/>
              </a:rPr>
              <a:t>Console.WriteLine</a:t>
            </a:r>
            <a:r>
              <a:rPr lang="en-US" sz="1000" dirty="0">
                <a:latin typeface="Courier New"/>
                <a:ea typeface="Calibri"/>
              </a:rPr>
              <a:t>(“The number is positive”);</a:t>
            </a:r>
            <a:endParaRPr lang="en-US" sz="1000" dirty="0">
              <a:ea typeface="Calibri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en-GB" sz="1000" dirty="0">
                <a:latin typeface="Courier New"/>
                <a:ea typeface="Calibri"/>
              </a:rPr>
              <a:t>}</a:t>
            </a:r>
            <a:endParaRPr lang="en-US" sz="1000" dirty="0"/>
          </a:p>
        </p:txBody>
      </p:sp>
      <p:sp>
        <p:nvSpPr>
          <p:cNvPr id="18441" name="Text Box 4"/>
          <p:cNvSpPr txBox="1">
            <a:spLocks noChangeArrowheads="1"/>
          </p:cNvSpPr>
          <p:nvPr/>
        </p:nvSpPr>
        <p:spPr bwMode="auto">
          <a:xfrm>
            <a:off x="1905000" y="1600201"/>
            <a:ext cx="1447800" cy="396875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Snippet</a:t>
            </a:r>
          </a:p>
        </p:txBody>
      </p:sp>
      <p:sp>
        <p:nvSpPr>
          <p:cNvPr id="18442" name="Text Box 4"/>
          <p:cNvSpPr txBox="1">
            <a:spLocks noChangeArrowheads="1"/>
          </p:cNvSpPr>
          <p:nvPr/>
        </p:nvSpPr>
        <p:spPr bwMode="auto">
          <a:xfrm>
            <a:off x="489857" y="5257800"/>
            <a:ext cx="1447800" cy="307777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2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GB" altLang="en-US" smtClean="0">
                <a:latin typeface="Calibri" panose="020F0502020204030204" pitchFamily="34" charset="0"/>
              </a:rPr>
              <a:t>The </a:t>
            </a:r>
            <a:r>
              <a:rPr lang="en-GB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if…else…if</a:t>
            </a:r>
            <a:r>
              <a:rPr lang="en-GB" altLang="en-US" smtClean="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mtClean="0">
                <a:latin typeface="Calibri" panose="020F0502020204030204" pitchFamily="34" charset="0"/>
              </a:rPr>
              <a:t>Construct 1-3</a:t>
            </a:r>
            <a:endParaRPr lang="en-IN" altLang="en-US" smtClean="0">
              <a:latin typeface="Arial" panose="020B0604020202020204" pitchFamily="34" charset="0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800">
                <a:latin typeface="Calibri" panose="020F0502020204030204" pitchFamily="34" charset="0"/>
              </a:rPr>
              <a:t>The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sz="18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800">
                <a:latin typeface="Calibri" panose="020F0502020204030204" pitchFamily="34" charset="0"/>
              </a:rPr>
              <a:t>construct allows you to check multiple conditions to execute a different block of code for each condition.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It is also referred to as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if-else–if</a:t>
            </a:r>
            <a:r>
              <a:rPr lang="en-US" altLang="en-US" sz="1800">
                <a:latin typeface="Calibri" panose="020F0502020204030204" pitchFamily="34" charset="0"/>
              </a:rPr>
              <a:t> ladder. </a:t>
            </a:r>
          </a:p>
          <a:p>
            <a:r>
              <a:rPr lang="en-US" altLang="en-US" sz="1800">
                <a:latin typeface="Calibri" panose="020F0502020204030204" pitchFamily="34" charset="0"/>
              </a:rPr>
              <a:t>The construct starts with the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US" altLang="en-US" sz="1800">
                <a:latin typeface="Calibri" panose="020F0502020204030204" pitchFamily="34" charset="0"/>
              </a:rPr>
              <a:t>statement followed by multiple else if statements followed by an optional else block.</a:t>
            </a:r>
            <a:endParaRPr lang="en-GB" altLang="en-US" sz="1800">
              <a:latin typeface="Calibri" panose="020F0502020204030204" pitchFamily="34" charset="0"/>
            </a:endParaRPr>
          </a:p>
          <a:p>
            <a:r>
              <a:rPr lang="en-GB" altLang="en-US" sz="1800">
                <a:latin typeface="Calibri" panose="020F0502020204030204" pitchFamily="34" charset="0"/>
              </a:rPr>
              <a:t>The conditions specified in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if…else…if </a:t>
            </a:r>
            <a:r>
              <a:rPr lang="en-GB" altLang="en-US" sz="1800">
                <a:latin typeface="Calibri" panose="020F0502020204030204" pitchFamily="34" charset="0"/>
              </a:rPr>
              <a:t>construct are evaluated sequentially. 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execution starts from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altLang="en-US" sz="1800">
                <a:latin typeface="Calibri" panose="020F0502020204030204" pitchFamily="34" charset="0"/>
              </a:rPr>
              <a:t> statement. If a condition evaluates to false, the condition specified in the following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else…if</a:t>
            </a:r>
            <a:r>
              <a:rPr lang="en-GB" altLang="en-US" sz="1800">
                <a:latin typeface="Calibri" panose="020F0502020204030204" pitchFamily="34" charset="0"/>
              </a:rPr>
              <a:t> statement is evaluated.</a:t>
            </a:r>
          </a:p>
          <a:p>
            <a:r>
              <a:rPr lang="en-GB" altLang="en-US" sz="1800">
                <a:latin typeface="Calibri" panose="020F0502020204030204" pitchFamily="34" charset="0"/>
              </a:rPr>
              <a:t>The syntax for the </a:t>
            </a:r>
            <a:r>
              <a:rPr lang="en-GB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if…else…if</a:t>
            </a:r>
            <a:r>
              <a:rPr lang="en-GB" altLang="en-US" sz="1800">
                <a:latin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GB" altLang="en-US" sz="1800">
                <a:latin typeface="Calibri" panose="020F0502020204030204" pitchFamily="34" charset="0"/>
              </a:rPr>
              <a:t>construct is as follows:</a:t>
            </a:r>
          </a:p>
          <a:p>
            <a:endParaRPr lang="en-US" altLang="en-US" sz="1800">
              <a:latin typeface="Calibri" panose="020F0502020204030204" pitchFamily="34" charset="0"/>
            </a:endParaRPr>
          </a:p>
          <a:p>
            <a:endParaRPr lang="en-US" altLang="en-US" sz="2400">
              <a:latin typeface="Calibri" panose="020F0502020204030204" pitchFamily="34" charset="0"/>
            </a:endParaRPr>
          </a:p>
        </p:txBody>
      </p:sp>
      <p:sp>
        <p:nvSpPr>
          <p:cNvPr id="20487" name="Slide Number Placeholder 1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7BA336-D069-4793-A869-AF4D97CFF406}" type="slidenum">
              <a:rPr lang="en-IN" altLang="en-US" sz="1200">
                <a:solidFill>
                  <a:schemeClr val="bg1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IN" altLang="en-US" sz="12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4297396" y="7467600"/>
            <a:ext cx="8106232" cy="2100122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52400" tIns="152400" rIns="152400" bIns="152400" spcCol="1270" anchor="ctr"/>
          <a:lstStyle/>
          <a:p>
            <a:pPr marL="342900" indent="-342900">
              <a:lnSpc>
                <a:spcPct val="70000"/>
              </a:lnSpc>
              <a:spcBef>
                <a:spcPct val="20000"/>
              </a:spcBef>
              <a:buClr>
                <a:srgbClr val="10253F"/>
              </a:buClr>
              <a:buFont typeface="Wingdings" pitchFamily="2" charset="2"/>
              <a:buChar char="q"/>
              <a:defRPr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488" name="Text Box 6"/>
          <p:cNvSpPr txBox="1">
            <a:spLocks noChangeArrowheads="1"/>
          </p:cNvSpPr>
          <p:nvPr/>
        </p:nvSpPr>
        <p:spPr bwMode="auto">
          <a:xfrm>
            <a:off x="3124200" y="3657600"/>
            <a:ext cx="6781800" cy="2438400"/>
          </a:xfrm>
          <a:prstGeom prst="rect">
            <a:avLst/>
          </a:prstGeom>
          <a:solidFill>
            <a:srgbClr val="FFFF00">
              <a:alpha val="39999"/>
            </a:srgbClr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// one or more statements;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else if (condition)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// one or more statements;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else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{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</a:rPr>
              <a:t>// one or more statements;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200">
                <a:latin typeface="Courier New" panose="02070309020205020404" pitchFamily="49" charset="0"/>
              </a:rPr>
              <a:t>}</a:t>
            </a:r>
            <a:endParaRPr lang="en-US" altLang="en-US" sz="120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</a:endParaRPr>
          </a:p>
        </p:txBody>
      </p:sp>
      <p:sp>
        <p:nvSpPr>
          <p:cNvPr id="20489" name="Text Box 4"/>
          <p:cNvSpPr txBox="1">
            <a:spLocks noChangeArrowheads="1"/>
          </p:cNvSpPr>
          <p:nvPr/>
        </p:nvSpPr>
        <p:spPr bwMode="auto">
          <a:xfrm>
            <a:off x="1593850" y="3657600"/>
            <a:ext cx="1447800" cy="400050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4E4C"/>
              </a:buClr>
              <a:buSzPct val="50000"/>
              <a:buFont typeface="Wingdings" panose="05000000000000000000" pitchFamily="2" charset="2"/>
              <a:buChar char="u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66"/>
              </a:buClr>
              <a:buSzPct val="50000"/>
              <a:buFont typeface="Wingdings 2" panose="05020102010507070707" pitchFamily="18" charset="2"/>
              <a:buChar char="²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6666"/>
              </a:buClr>
              <a:buSzPct val="40000"/>
              <a:buFont typeface="Wingdings 2" panose="05020102010507070707" pitchFamily="18" charset="2"/>
              <a:buChar char="³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bg1"/>
                </a:solidFill>
                <a:latin typeface="Tahoma" panose="020B0604030504040204" pitchFamily="34" charset="0"/>
              </a:rPr>
              <a:t>Syntax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Building Applications Using C# / Session 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86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7407</Words>
  <Application>Microsoft Office PowerPoint</Application>
  <PresentationFormat>Widescreen</PresentationFormat>
  <Paragraphs>1617</Paragraphs>
  <Slides>61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 </vt:lpstr>
      <vt:lpstr>Wingdings 2</vt:lpstr>
      <vt:lpstr>Tahoma</vt:lpstr>
      <vt:lpstr>Calibri</vt:lpstr>
      <vt:lpstr>Courier New</vt:lpstr>
      <vt:lpstr>Wingdings</vt:lpstr>
      <vt:lpstr>Times New Roman</vt:lpstr>
      <vt:lpstr>Office Theme</vt:lpstr>
      <vt:lpstr>PowerPoint Presentation</vt:lpstr>
      <vt:lpstr>Objectives</vt:lpstr>
      <vt:lpstr>Selection Constructs</vt:lpstr>
      <vt:lpstr>The if Statement 1-3</vt:lpstr>
      <vt:lpstr>The if Statement 2-3</vt:lpstr>
      <vt:lpstr>The if Statement 3-3</vt:lpstr>
      <vt:lpstr>The if…else Construct 1-2</vt:lpstr>
      <vt:lpstr>The if…else Construct 2-2</vt:lpstr>
      <vt:lpstr>The if…else…if Construct 1-3</vt:lpstr>
      <vt:lpstr>The if…else…if Construct 2-3</vt:lpstr>
      <vt:lpstr>The if…else…if Construct 3-3</vt:lpstr>
      <vt:lpstr>Nested if Construct 1-3</vt:lpstr>
      <vt:lpstr>Nested if Construct 2-3 </vt:lpstr>
      <vt:lpstr>Nested if Construct 3-3 </vt:lpstr>
      <vt:lpstr>switch…case Construct 1-5 </vt:lpstr>
      <vt:lpstr>switch…case Construct 2-5 </vt:lpstr>
      <vt:lpstr>switch…case Construct 3-5 </vt:lpstr>
      <vt:lpstr>switch…case Construct 4-5 </vt:lpstr>
      <vt:lpstr>switch…case Construct 5-5 </vt:lpstr>
      <vt:lpstr> Nested switch…case Construct 1-4 </vt:lpstr>
      <vt:lpstr> Nested switch…case Construct 2-4 </vt:lpstr>
      <vt:lpstr> Nested switch…case Construct 3-4 </vt:lpstr>
      <vt:lpstr> Nested switch…case Construct 4-4 </vt:lpstr>
      <vt:lpstr>No-Fall-Through Rule 1-3 </vt:lpstr>
      <vt:lpstr>No-Fall-Through Rule 2-3 </vt:lpstr>
      <vt:lpstr>No-Fall-Through Rule 3-3 </vt:lpstr>
      <vt:lpstr>Loop Constructs </vt:lpstr>
      <vt:lpstr>The while Loop 1-3</vt:lpstr>
      <vt:lpstr>The while Loop 2-3</vt:lpstr>
      <vt:lpstr>The while Loop 3-3 </vt:lpstr>
      <vt:lpstr>Nested while Loop </vt:lpstr>
      <vt:lpstr>The do-while Loop 1-2 </vt:lpstr>
      <vt:lpstr>The do-while Loop 2-2 </vt:lpstr>
      <vt:lpstr>The for Loop 1-3 </vt:lpstr>
      <vt:lpstr>The for Loop 2-3 </vt:lpstr>
      <vt:lpstr>The for Loop 3-3 </vt:lpstr>
      <vt:lpstr>Nested for Loops  </vt:lpstr>
      <vt:lpstr>The for Loop with Multiple Loop Control Variables  </vt:lpstr>
      <vt:lpstr>The for Loop with Missing Portions 1-5 </vt:lpstr>
      <vt:lpstr>The for Loop with Missing Portions 2-5 </vt:lpstr>
      <vt:lpstr>The for Loop with Missing Portions 3-5 </vt:lpstr>
      <vt:lpstr>The for Loop with Missing Portions 4-5 </vt:lpstr>
      <vt:lpstr>The for Loop with Missing Portions 5-5 </vt:lpstr>
      <vt:lpstr>The for Loop without a Body </vt:lpstr>
      <vt:lpstr>Declaring Loop Control Variables in the Loop Definition 1-3</vt:lpstr>
      <vt:lpstr>Declaring Loop Control Variables in the Loop Definition 2-3</vt:lpstr>
      <vt:lpstr>Declaring Loop Control Variables in the Loop Definition 3-3</vt:lpstr>
      <vt:lpstr>Jump Statements in C# </vt:lpstr>
      <vt:lpstr>The break Statement 1-2 </vt:lpstr>
      <vt:lpstr>The break Statement 2-2 </vt:lpstr>
      <vt:lpstr>The continue Statement 1-2 </vt:lpstr>
      <vt:lpstr>The continue Statement 2-2 </vt:lpstr>
      <vt:lpstr>The goto Statement 1-4 </vt:lpstr>
      <vt:lpstr>The goto Statement 2-4 </vt:lpstr>
      <vt:lpstr>The goto Statement 3-4 </vt:lpstr>
      <vt:lpstr>The goto Statement 4-4 </vt:lpstr>
      <vt:lpstr>The return Statement 1-3 </vt:lpstr>
      <vt:lpstr>The return Statement 2-3 </vt:lpstr>
      <vt:lpstr>The return Statement 3-3 </vt:lpstr>
      <vt:lpstr>Summary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Lại Đức Chung</dc:creator>
  <cp:lastModifiedBy>Lại Đức Chung</cp:lastModifiedBy>
  <cp:revision>248</cp:revision>
  <dcterms:modified xsi:type="dcterms:W3CDTF">2017-11-22T07:38:10Z</dcterms:modified>
</cp:coreProperties>
</file>